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16" r:id="rId2"/>
    <p:sldMasterId id="2147483948" r:id="rId3"/>
    <p:sldMasterId id="2147483972" r:id="rId4"/>
  </p:sldMasterIdLst>
  <p:sldIdLst>
    <p:sldId id="369" r:id="rId5"/>
    <p:sldId id="382" r:id="rId6"/>
    <p:sldId id="261" r:id="rId7"/>
    <p:sldId id="262" r:id="rId8"/>
    <p:sldId id="380" r:id="rId9"/>
    <p:sldId id="374" r:id="rId10"/>
    <p:sldId id="360" r:id="rId11"/>
    <p:sldId id="320" r:id="rId12"/>
    <p:sldId id="323" r:id="rId13"/>
    <p:sldId id="381" r:id="rId14"/>
    <p:sldId id="366" r:id="rId15"/>
    <p:sldId id="378" r:id="rId16"/>
    <p:sldId id="292" r:id="rId17"/>
    <p:sldId id="3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846" autoAdjust="0"/>
  </p:normalViewPr>
  <p:slideViewPr>
    <p:cSldViewPr>
      <p:cViewPr>
        <p:scale>
          <a:sx n="59" d="100"/>
          <a:sy n="59" d="100"/>
        </p:scale>
        <p:origin x="-1464" y="-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51" descr="SP3"/>
          <p:cNvPicPr>
            <a:picLocks noChangeAspect="1" noChangeArrowheads="1"/>
          </p:cNvPicPr>
          <p:nvPr/>
        </p:nvPicPr>
        <p:blipFill>
          <a:blip r:embed="rId2" cstate="print">
            <a:lum brigh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533400" y="381000"/>
            <a:ext cx="8077200" cy="1752600"/>
          </a:xfrm>
          <a:prstGeom prst="rect">
            <a:avLst/>
          </a:prstGeom>
          <a:noFill/>
          <a:ln w="57150">
            <a:noFill/>
          </a:ln>
        </p:spPr>
        <p:txBody>
          <a:bodyPr bIns="9144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id-ID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+mj-cs"/>
              </a:rPr>
              <a:t>KEBIJAKAN PEMBANGUNAN PETERNAKAN 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DI </a:t>
            </a:r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PROVINSI LAMPUNG </a:t>
            </a:r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CENA" pitchFamily="2" charset="0"/>
              </a:rPr>
              <a:t>TERHADAP PENCAPAIAN TARGET KINERJA PROGRAM POPULASI TERNAK</a:t>
            </a:r>
            <a:r>
              <a:rPr kumimoji="0" lang="en-GB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+mj-cs"/>
              </a:rPr>
              <a:t> </a:t>
            </a:r>
            <a:endParaRPr kumimoji="0" lang="id-ID" sz="40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 CENA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+mj-cs"/>
              </a:rPr>
              <a:t/>
            </a:r>
            <a:br>
              <a:rPr kumimoji="0" lang="en-GB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 CENA" pitchFamily="2" charset="0"/>
                <a:ea typeface="+mj-ea"/>
                <a:cs typeface="+mj-cs"/>
              </a:rPr>
            </a:br>
            <a:endParaRPr kumimoji="0" lang="en-US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 CENA" pitchFamily="2" charset="0"/>
              <a:ea typeface="+mj-ea"/>
              <a:cs typeface="+mj-cs"/>
            </a:endParaRPr>
          </a:p>
        </p:txBody>
      </p: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066800" y="5638800"/>
            <a:ext cx="833438" cy="1076325"/>
            <a:chOff x="126" y="799"/>
            <a:chExt cx="555" cy="754"/>
          </a:xfrm>
        </p:grpSpPr>
        <p:sp>
          <p:nvSpPr>
            <p:cNvPr id="6" name="Rectangle 54"/>
            <p:cNvSpPr>
              <a:spLocks noChangeArrowheads="1"/>
            </p:cNvSpPr>
            <p:nvPr/>
          </p:nvSpPr>
          <p:spPr bwMode="auto">
            <a:xfrm>
              <a:off x="126" y="799"/>
              <a:ext cx="545" cy="1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endParaRPr>
            </a:p>
          </p:txBody>
        </p:sp>
        <p:pic>
          <p:nvPicPr>
            <p:cNvPr id="7" name="Picture 47" descr="logo lampu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6" y="799"/>
              <a:ext cx="555" cy="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600200" y="5643578"/>
            <a:ext cx="725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kern="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DINAS PETERNAKAN DAN KESWAN</a:t>
            </a:r>
          </a:p>
          <a:p>
            <a:pPr marL="630238"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kern="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PROV. LAMPUNG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0484" name="Rectangle 4"/>
          <p:cNvSpPr>
            <a:spLocks noRot="1" noChangeArrowheads="1"/>
          </p:cNvSpPr>
          <p:nvPr/>
        </p:nvSpPr>
        <p:spPr bwMode="auto">
          <a:xfrm>
            <a:off x="1331913" y="0"/>
            <a:ext cx="641032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5" rIns="91413" bIns="45705" anchor="ctr"/>
          <a:lstStyle/>
          <a:p>
            <a:pPr>
              <a:defRPr/>
            </a:pPr>
            <a:r>
              <a:rPr lang="id-ID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KAMBING SABURAI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20486" name="Rectangle 6"/>
          <p:cNvSpPr>
            <a:spLocks noRot="1" noChangeArrowheads="1"/>
          </p:cNvSpPr>
          <p:nvPr/>
        </p:nvSpPr>
        <p:spPr bwMode="auto">
          <a:xfrm>
            <a:off x="152401" y="3048000"/>
            <a:ext cx="327659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5" rIns="91413" bIns="45705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MUKA SEDIKIT CEMBUNG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TELINGA MEMBUKA, PANJANG SEDANG DAN TERKULAI KE BAWAH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TANDUK TUMBUH KUAT</a:t>
            </a:r>
          </a:p>
        </p:txBody>
      </p:sp>
      <p:pic>
        <p:nvPicPr>
          <p:cNvPr id="55301" name="Picture 14" descr="bptu 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1242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4" name="Picture 19" descr="DSCN391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28600" y="4495800"/>
            <a:ext cx="2438400" cy="1817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305" name="Rectangle 20"/>
          <p:cNvSpPr>
            <a:spLocks noChangeArrowheads="1"/>
          </p:cNvSpPr>
          <p:nvPr/>
        </p:nvSpPr>
        <p:spPr bwMode="auto">
          <a:xfrm>
            <a:off x="381000" y="2590800"/>
            <a:ext cx="2089150" cy="3603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JANTAN</a:t>
            </a:r>
          </a:p>
        </p:txBody>
      </p:sp>
      <p:sp>
        <p:nvSpPr>
          <p:cNvPr id="55306" name="Rectangle 21"/>
          <p:cNvSpPr>
            <a:spLocks noChangeArrowheads="1"/>
          </p:cNvSpPr>
          <p:nvPr/>
        </p:nvSpPr>
        <p:spPr bwMode="auto">
          <a:xfrm>
            <a:off x="304800" y="6324600"/>
            <a:ext cx="2089150" cy="3603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BETINA</a:t>
            </a:r>
          </a:p>
        </p:txBody>
      </p:sp>
      <p:pic>
        <p:nvPicPr>
          <p:cNvPr id="11" name="Picture 6" descr="BRW GRADE 1 7 B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914400"/>
            <a:ext cx="3505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5"/>
          <p:cNvSpPr>
            <a:spLocks noRot="1" noChangeArrowheads="1"/>
          </p:cNvSpPr>
          <p:nvPr/>
        </p:nvSpPr>
        <p:spPr bwMode="auto">
          <a:xfrm>
            <a:off x="4343400" y="3124200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3" tIns="45705" rIns="91413" bIns="45705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KAKI DEPAN TEGAP DAN KUAT,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BAHU LEBAR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DADA DALAM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PERUT CEMBUNG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TUBUH PADAT,KOKOH DAN BERISI (MASIF)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8" y="1066798"/>
          <a:ext cx="8534401" cy="46166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26092"/>
                <a:gridCol w="2260251"/>
                <a:gridCol w="759912"/>
                <a:gridCol w="759912"/>
                <a:gridCol w="818367"/>
                <a:gridCol w="798884"/>
                <a:gridCol w="779396"/>
                <a:gridCol w="798884"/>
                <a:gridCol w="1032703"/>
              </a:tblGrid>
              <a:tr h="3705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KABUPATEN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POPULASI ( EKOR 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Dewasa</a:t>
                      </a:r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Muda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</a:tr>
              <a:tr h="37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Tanggamus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Pesawaran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148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</a:t>
                      </a:r>
                      <a:endParaRPr lang="en-US" sz="1400" b="1" i="1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Pringsewu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Lampung Tengah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Lampung Timur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Lampung Utara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540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INSTALA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</a:t>
                      </a:r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NEGERI SAKTI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</a:tr>
              <a:tr h="3705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JUMLAH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r>
                        <a:rPr lang="id-ID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n-US" sz="1400" u="none" strike="noStrik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8343" marR="8343" marT="8343" marB="0" anchor="b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10600" cy="792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POPULASI KAMBING SABURAI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TARGET CAPAIAN KINERJA PROGRAM</a:t>
            </a:r>
            <a:endParaRPr lang="id-ID" sz="32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1" y="767064"/>
          <a:ext cx="8630048" cy="502413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7496"/>
                <a:gridCol w="1098610"/>
                <a:gridCol w="1121802"/>
                <a:gridCol w="1074502"/>
                <a:gridCol w="1121802"/>
                <a:gridCol w="1117918"/>
                <a:gridCol w="1117918"/>
              </a:tblGrid>
              <a:tr h="55664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Jenis ternak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2014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2015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2016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2017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2018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2019</a:t>
                      </a:r>
                      <a:endParaRPr lang="id-ID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2973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Sapi</a:t>
                      </a:r>
                      <a:r>
                        <a:rPr lang="id-ID" sz="1400" baseline="0" dirty="0" smtClean="0"/>
                        <a:t> Potong (Ekor)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587.827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598.740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628.677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640.947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655.129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671.273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97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Sapi Perah (Ekor)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       285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       280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     286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        292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       298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       303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7894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Kambing (Ekor)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1.250.823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1.252.402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1.290.184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1.333.744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1.383.966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1.500.193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456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Ayam Ras Pedaging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29.344.110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32.771.775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33.071.978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33.582.353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34.564.786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36.608.520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9732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Ayam</a:t>
                      </a:r>
                      <a:r>
                        <a:rPr lang="id-ID" sz="1400" baseline="0" dirty="0" smtClean="0"/>
                        <a:t>  Ras Petelur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5.061.800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6.085.893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6.902.291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7.190.697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7.212.975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8.096.231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674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Prod. daging</a:t>
                      </a:r>
                      <a:r>
                        <a:rPr lang="id-ID" sz="1400" baseline="0" dirty="0" smtClean="0"/>
                        <a:t> Sapi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13.073.907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13.446.121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13.421.265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13.488.341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13.501.840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13.569.338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6747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Prod. Telur (Kg)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62.952.383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73.255.014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78.176.970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82.499.552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85.886.846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88.359.495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18095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Prod. Susu (Kg)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223.369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    219.450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222.372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227.206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231.234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400" dirty="0" smtClean="0"/>
                        <a:t>236.069</a:t>
                      </a:r>
                      <a:endParaRPr lang="id-ID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Cooper Black" pitchFamily="18" charset="0"/>
              </a:rPr>
              <a:t>Arah</a:t>
            </a:r>
            <a:r>
              <a:rPr lang="en-US" b="1" dirty="0">
                <a:solidFill>
                  <a:srgbClr val="FFFF00"/>
                </a:solidFill>
                <a:latin typeface="Cooper Black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oper Black" pitchFamily="18" charset="0"/>
              </a:rPr>
              <a:t>Kebijakan</a:t>
            </a:r>
            <a:endParaRPr lang="en-US" dirty="0">
              <a:solidFill>
                <a:srgbClr val="FFFF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762999" cy="5714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Komoditas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ternak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dikembangkan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merupakan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ternak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unggulan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sesuai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potensi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daerah</a:t>
            </a:r>
            <a:endParaRPr lang="en-US" sz="1600" dirty="0" smtClean="0"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Pengembangan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ternak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dilakukan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kawasan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tertentu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pendekatan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berkelanjutan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berwawasan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lingkungan</a:t>
            </a:r>
            <a:endParaRPr lang="en-US" sz="1600" dirty="0" smtClean="0"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Teknologi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peternakan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digunakan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dikembangkan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harus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mudah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untuk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direplikasi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masyarakat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umum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mempunyai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daya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ungkit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besar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terhadap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perkembangan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ternak tersebut</a:t>
            </a:r>
            <a:endParaRPr lang="en-US" sz="1600" dirty="0" smtClean="0"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Pengembangan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komoditas ternak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menggunakan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pendekatan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bisnis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yaitu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secara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simultan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mengintegrasikan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segmen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hulu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pengolahan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dirty="0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pemasaran</a:t>
            </a:r>
            <a:endParaRPr lang="id-ID" sz="1600" dirty="0" smtClean="0"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AutoNum type="arabicPeriod" startAt="5"/>
            </a:pP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Pengembangan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ternak unggulan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harus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berdampak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luas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terhadap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seluruh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i="1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stake holder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bisnis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secara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adil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</a:t>
            </a:r>
            <a:endParaRPr lang="id-ID" sz="1600" spc="150" dirty="0" smtClean="0">
              <a:ln w="11430"/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AutoNum type="arabicPeriod" startAt="5"/>
            </a:pP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Pengembangan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produk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hilir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sedapat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mungkin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berorientasi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pasar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i="1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demand driven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id-ID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mampu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menghasilkan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nilai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tambah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i="1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added value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)</a:t>
            </a:r>
            <a:r>
              <a:rPr lang="id-ID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komoditas</a:t>
            </a:r>
            <a:endParaRPr lang="id-ID" sz="1600" spc="150" dirty="0" smtClean="0">
              <a:ln w="11430"/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buAutoNum type="arabicPeriod" startAt="5"/>
            </a:pP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Proses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produksi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pengolahan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dilakukan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secara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berkelanjutan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1600" i="1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sustainable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berwawasan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gender</a:t>
            </a:r>
            <a:r>
              <a:rPr lang="id-ID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(terutama ternak besar)</a:t>
            </a:r>
          </a:p>
          <a:p>
            <a:pPr marL="342900" lvl="0" indent="-342900" algn="just">
              <a:buAutoNum type="arabicPeriod" startAt="5"/>
            </a:pP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Pengembangan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komoditas ternak unggulan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secara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signifikan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tetap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harus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berkontribusi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menanggulangi</a:t>
            </a:r>
            <a:r>
              <a:rPr lang="en-US" sz="1600" spc="150" dirty="0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spc="150" dirty="0" err="1" smtClean="0">
                <a:ln w="11430"/>
                <a:solidFill>
                  <a:srgbClr val="FFFF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kemiskinan</a:t>
            </a:r>
            <a:endParaRPr lang="en-US" sz="1600" spc="150" dirty="0" smtClean="0">
              <a:ln w="11430"/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/>
            <a:endParaRPr lang="en-US" sz="1600" dirty="0" smtClean="0"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1600" dirty="0">
              <a:solidFill>
                <a:srgbClr val="FFFF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172200"/>
            <a:ext cx="515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Berdasarkan kajian roadmap kawasan  2015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 descr="sap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7615735" cy="622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d-ID" sz="6000" b="1" dirty="0" smtClean="0">
                <a:ln/>
                <a:solidFill>
                  <a:schemeClr val="accent3"/>
                </a:solidFill>
              </a:rPr>
              <a:t>TERIMA KASIH</a:t>
            </a:r>
            <a:endParaRPr lang="id-ID" sz="6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  <a:solidFill>
            <a:schemeClr val="bg1">
              <a:lumMod val="75000"/>
            </a:schemeClr>
          </a:solidFill>
        </p:spPr>
        <p:txBody>
          <a:bodyPr anchor="t"/>
          <a:lstStyle/>
          <a:p>
            <a:pPr algn="ctr"/>
            <a:r>
              <a:rPr lang="id-I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LATAR BELAKANG</a:t>
            </a:r>
            <a:endParaRPr lang="id-ID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000" b="1" dirty="0" smtClean="0">
                <a:ln w="11430"/>
                <a:latin typeface="Calibri" pitchFamily="34" charset="0"/>
              </a:rPr>
              <a:t>Ketersediaan </a:t>
            </a:r>
            <a:r>
              <a:rPr lang="id-ID" sz="2000" b="1" dirty="0" smtClean="0">
                <a:ln w="11430"/>
                <a:latin typeface="Calibri" pitchFamily="34" charset="0"/>
              </a:rPr>
              <a:t>daging </a:t>
            </a:r>
            <a:r>
              <a:rPr lang="id-ID" sz="2000" b="1" dirty="0" smtClean="0">
                <a:ln w="11430"/>
                <a:latin typeface="Calibri" pitchFamily="34" charset="0"/>
              </a:rPr>
              <a:t>sapi sangat </a:t>
            </a:r>
            <a:r>
              <a:rPr lang="id-ID" sz="2000" b="1" dirty="0" smtClean="0">
                <a:ln w="11430"/>
                <a:latin typeface="Calibri" pitchFamily="34" charset="0"/>
              </a:rPr>
              <a:t>terkait dengan ketahanan pangan </a:t>
            </a:r>
            <a:r>
              <a:rPr lang="id-ID" sz="2000" b="1" dirty="0" smtClean="0">
                <a:ln w="11430"/>
                <a:latin typeface="Calibri" pitchFamily="34" charset="0"/>
              </a:rPr>
              <a:t>nasional.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000" b="1" dirty="0" smtClean="0">
                <a:ln w="11430"/>
                <a:latin typeface="Calibri" pitchFamily="34" charset="0"/>
              </a:rPr>
              <a:t>Ketersediaan </a:t>
            </a:r>
            <a:r>
              <a:rPr lang="id-ID" sz="2000" b="1" dirty="0" smtClean="0">
                <a:ln w="11430"/>
                <a:latin typeface="Calibri" pitchFamily="34" charset="0"/>
              </a:rPr>
              <a:t>daging sapi sama </a:t>
            </a:r>
            <a:r>
              <a:rPr lang="id-ID" sz="2000" b="1" dirty="0" smtClean="0">
                <a:ln w="11430"/>
                <a:latin typeface="Calibri" pitchFamily="34" charset="0"/>
              </a:rPr>
              <a:t>pentingnya </a:t>
            </a:r>
            <a:r>
              <a:rPr lang="id-ID" sz="2000" b="1" dirty="0" smtClean="0">
                <a:ln w="11430"/>
                <a:latin typeface="Calibri" pitchFamily="34" charset="0"/>
              </a:rPr>
              <a:t>dengan ketersediaan beras, gula, </a:t>
            </a:r>
            <a:r>
              <a:rPr lang="id-ID" sz="2000" b="1" dirty="0" smtClean="0">
                <a:ln w="11430"/>
                <a:latin typeface="Calibri" pitchFamily="34" charset="0"/>
              </a:rPr>
              <a:t> </a:t>
            </a:r>
          </a:p>
          <a:p>
            <a:r>
              <a:rPr lang="id-ID" sz="2000" b="1" dirty="0" smtClean="0">
                <a:ln w="11430"/>
                <a:latin typeface="Calibri" pitchFamily="34" charset="0"/>
              </a:rPr>
              <a:t> </a:t>
            </a:r>
            <a:r>
              <a:rPr lang="id-ID" sz="2000" b="1" dirty="0" smtClean="0">
                <a:ln w="11430"/>
                <a:latin typeface="Calibri" pitchFamily="34" charset="0"/>
              </a:rPr>
              <a:t>       jagung</a:t>
            </a:r>
            <a:r>
              <a:rPr lang="id-ID" sz="2000" b="1" dirty="0" smtClean="0">
                <a:ln w="11430"/>
                <a:latin typeface="Calibri" pitchFamily="34" charset="0"/>
              </a:rPr>
              <a:t>, telur, </a:t>
            </a:r>
            <a:r>
              <a:rPr lang="id-ID" sz="2000" b="1" dirty="0" smtClean="0">
                <a:ln w="11430"/>
                <a:latin typeface="Calibri" pitchFamily="34" charset="0"/>
              </a:rPr>
              <a:t>unggas, kedelai dll </a:t>
            </a:r>
            <a:r>
              <a:rPr lang="id-ID" sz="2000" b="1" dirty="0" smtClean="0">
                <a:ln w="11430"/>
                <a:latin typeface="Calibri" pitchFamily="34" charset="0"/>
              </a:rPr>
              <a:t>yang merupakan kebutuhan </a:t>
            </a:r>
            <a:r>
              <a:rPr lang="id-ID" sz="2000" b="1" dirty="0" smtClean="0">
                <a:ln w="11430"/>
                <a:latin typeface="Calibri" pitchFamily="34" charset="0"/>
              </a:rPr>
              <a:t>dasar manusia.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d-ID" sz="2000" b="1" dirty="0" smtClean="0">
                <a:ln w="11430"/>
                <a:latin typeface="Calibri" pitchFamily="34" charset="0"/>
              </a:rPr>
              <a:t>Berdasarkan FAO </a:t>
            </a:r>
            <a:r>
              <a:rPr lang="id-ID" sz="2000" b="1" dirty="0" smtClean="0">
                <a:ln w="11430"/>
                <a:latin typeface="Calibri" pitchFamily="34" charset="0"/>
              </a:rPr>
              <a:t>2006 </a:t>
            </a:r>
            <a:r>
              <a:rPr lang="id-ID" sz="2000" b="1" dirty="0" smtClean="0">
                <a:ln w="11430"/>
                <a:latin typeface="Calibri" pitchFamily="34" charset="0"/>
              </a:rPr>
              <a:t>, konsumsi </a:t>
            </a:r>
            <a:r>
              <a:rPr lang="id-ID" sz="2000" b="1" dirty="0" smtClean="0">
                <a:ln w="11430"/>
                <a:latin typeface="Calibri" pitchFamily="34" charset="0"/>
              </a:rPr>
              <a:t>daging </a:t>
            </a:r>
            <a:r>
              <a:rPr lang="id-ID" sz="2000" b="1" dirty="0" smtClean="0">
                <a:ln w="11430"/>
                <a:latin typeface="Calibri" pitchFamily="34" charset="0"/>
              </a:rPr>
              <a:t>Indonesia </a:t>
            </a:r>
            <a:r>
              <a:rPr lang="id-ID" sz="2000" b="1" dirty="0" smtClean="0">
                <a:ln w="11430"/>
                <a:latin typeface="Calibri" pitchFamily="34" charset="0"/>
              </a:rPr>
              <a:t>sekitar </a:t>
            </a:r>
            <a:r>
              <a:rPr lang="id-ID" sz="2000" b="1" dirty="0" smtClean="0">
                <a:ln w="11430"/>
                <a:latin typeface="Calibri" pitchFamily="34" charset="0"/>
              </a:rPr>
              <a:t>4,5kg/kap/tahun</a:t>
            </a:r>
            <a:r>
              <a:rPr lang="id-ID" sz="2000" b="1" dirty="0" smtClean="0">
                <a:ln w="11430"/>
                <a:latin typeface="Calibri" pitchFamily="34" charset="0"/>
              </a:rPr>
              <a:t>, </a:t>
            </a:r>
            <a:r>
              <a:rPr lang="id-ID" sz="2000" b="1" dirty="0" smtClean="0">
                <a:ln w="11430"/>
                <a:latin typeface="Calibri" pitchFamily="34" charset="0"/>
              </a:rPr>
              <a:t> Malaysia </a:t>
            </a:r>
            <a:r>
              <a:rPr lang="id-ID" sz="2000" b="1" dirty="0" smtClean="0">
                <a:ln w="11430"/>
                <a:latin typeface="Calibri" pitchFamily="34" charset="0"/>
              </a:rPr>
              <a:t>(38,5), Thailand (14), Filipina (8,5), Singapura (28). </a:t>
            </a:r>
            <a:r>
              <a:rPr lang="id-ID" sz="2000" b="1" dirty="0" smtClean="0">
                <a:ln w="11430"/>
                <a:latin typeface="Calibri" pitchFamily="34" charset="0"/>
              </a:rPr>
              <a:t>Konsumsi telur Indonesia 67 butir/kap/tahun lebih </a:t>
            </a:r>
            <a:r>
              <a:rPr lang="id-ID" sz="2000" b="1" dirty="0" smtClean="0">
                <a:ln w="11430"/>
                <a:latin typeface="Calibri" pitchFamily="34" charset="0"/>
              </a:rPr>
              <a:t>rendah dibanding Thailand (93 butir) dan Cina (304 butir). </a:t>
            </a:r>
            <a:r>
              <a:rPr lang="id-ID" sz="2000" b="1" dirty="0" smtClean="0">
                <a:ln w="11430"/>
                <a:latin typeface="Calibri" pitchFamily="34" charset="0"/>
              </a:rPr>
              <a:t>Konsumsi </a:t>
            </a:r>
            <a:r>
              <a:rPr lang="id-ID" sz="2000" b="1" dirty="0" smtClean="0">
                <a:ln w="11430"/>
                <a:latin typeface="Calibri" pitchFamily="34" charset="0"/>
              </a:rPr>
              <a:t>susu, Indonesia ada di 7 kg/kap/tahun, </a:t>
            </a:r>
            <a:r>
              <a:rPr lang="id-ID" sz="2000" b="1" dirty="0" smtClean="0">
                <a:ln w="11430"/>
                <a:latin typeface="Calibri" pitchFamily="34" charset="0"/>
              </a:rPr>
              <a:t>Malaysia </a:t>
            </a:r>
            <a:r>
              <a:rPr lang="id-ID" sz="2000" b="1" dirty="0" smtClean="0">
                <a:ln w="11430"/>
                <a:latin typeface="Calibri" pitchFamily="34" charset="0"/>
              </a:rPr>
              <a:t>20 kg/kap/tahun, </a:t>
            </a:r>
            <a:r>
              <a:rPr lang="id-ID" sz="2000" b="1" dirty="0" smtClean="0">
                <a:ln w="11430"/>
                <a:latin typeface="Calibri" pitchFamily="34" charset="0"/>
              </a:rPr>
              <a:t>AS 100 kg/kap/tahun.</a:t>
            </a:r>
          </a:p>
          <a:p>
            <a:pPr marL="457200" indent="-457200">
              <a:buAutoNum type="arabicPeriod" startAt="4"/>
            </a:pPr>
            <a:r>
              <a:rPr lang="id-ID" sz="2000" b="1" dirty="0" smtClean="0">
                <a:ln w="11430"/>
                <a:latin typeface="Calibri" pitchFamily="34" charset="0"/>
              </a:rPr>
              <a:t>Berdasarkan </a:t>
            </a:r>
            <a:r>
              <a:rPr lang="id-ID" sz="2000" b="1" dirty="0" smtClean="0">
                <a:ln w="11430"/>
                <a:latin typeface="Calibri" pitchFamily="34" charset="0"/>
              </a:rPr>
              <a:t>road map pencapaian swasembada daging sapi tahun </a:t>
            </a:r>
            <a:r>
              <a:rPr lang="id-ID" sz="2000" b="1" dirty="0" smtClean="0">
                <a:ln w="11430"/>
                <a:latin typeface="Calibri" pitchFamily="34" charset="0"/>
              </a:rPr>
              <a:t>2014,    target penyediaan </a:t>
            </a:r>
            <a:r>
              <a:rPr lang="id-ID" sz="2000" b="1" dirty="0" smtClean="0">
                <a:ln w="11430"/>
                <a:latin typeface="Calibri" pitchFamily="34" charset="0"/>
              </a:rPr>
              <a:t>daging sapi </a:t>
            </a:r>
            <a:r>
              <a:rPr lang="id-ID" sz="2000" b="1" dirty="0" smtClean="0">
                <a:ln w="11430"/>
                <a:latin typeface="Calibri" pitchFamily="34" charset="0"/>
              </a:rPr>
              <a:t>lokal </a:t>
            </a:r>
            <a:r>
              <a:rPr lang="id-ID" sz="2000" b="1" dirty="0" smtClean="0">
                <a:ln w="11430"/>
                <a:latin typeface="Calibri" pitchFamily="34" charset="0"/>
              </a:rPr>
              <a:t>sebesar 420,3 ribu ton (90%) dan </a:t>
            </a:r>
            <a:r>
              <a:rPr lang="id-ID" sz="2000" b="1" dirty="0" smtClean="0">
                <a:ln w="11430"/>
                <a:latin typeface="Calibri" pitchFamily="34" charset="0"/>
              </a:rPr>
              <a:t>dari impor sebesasr </a:t>
            </a:r>
            <a:r>
              <a:rPr lang="id-ID" sz="2000" b="1" dirty="0" smtClean="0">
                <a:ln w="11430"/>
                <a:latin typeface="Calibri" pitchFamily="34" charset="0"/>
              </a:rPr>
              <a:t>46,6 ribu </a:t>
            </a:r>
            <a:r>
              <a:rPr lang="id-ID" sz="2000" b="1" dirty="0" smtClean="0">
                <a:ln w="11430"/>
                <a:latin typeface="Calibri" pitchFamily="34" charset="0"/>
              </a:rPr>
              <a:t>ton (10</a:t>
            </a:r>
            <a:r>
              <a:rPr lang="id-ID" sz="2000" b="1" dirty="0" smtClean="0">
                <a:ln w="11430"/>
                <a:latin typeface="Calibri" pitchFamily="34" charset="0"/>
              </a:rPr>
              <a:t>%). </a:t>
            </a:r>
            <a:endParaRPr lang="id-ID" sz="2000" b="1" dirty="0" smtClean="0">
              <a:ln w="11430"/>
              <a:latin typeface="Calibri" pitchFamily="34" charset="0"/>
            </a:endParaRPr>
          </a:p>
          <a:p>
            <a:pPr marL="457200" indent="-457200">
              <a:buAutoNum type="arabicPeriod" startAt="4"/>
            </a:pPr>
            <a:r>
              <a:rPr lang="id-ID" sz="2000" b="1" dirty="0" smtClean="0">
                <a:ln w="11430"/>
                <a:latin typeface="Calibri" pitchFamily="34" charset="0"/>
              </a:rPr>
              <a:t> Sampai </a:t>
            </a:r>
            <a:r>
              <a:rPr lang="id-ID" sz="2000" b="1" dirty="0" smtClean="0">
                <a:ln w="11430"/>
                <a:latin typeface="Calibri" pitchFamily="34" charset="0"/>
              </a:rPr>
              <a:t>saat ini Indonesia masih mengimpor sapi bakalan dan daging sapi sekitar 30% dari </a:t>
            </a:r>
            <a:r>
              <a:rPr lang="id-ID" sz="2000" b="1" dirty="0" smtClean="0">
                <a:ln w="11430"/>
                <a:latin typeface="Calibri" pitchFamily="34" charset="0"/>
              </a:rPr>
              <a:t>kebutuhan.</a:t>
            </a:r>
          </a:p>
          <a:p>
            <a:pPr marL="457200" indent="-457200">
              <a:buAutoNum type="arabicPeriod" startAt="4"/>
            </a:pPr>
            <a:r>
              <a:rPr lang="id-ID" sz="2000" b="1" dirty="0" smtClean="0">
                <a:ln w="11430"/>
                <a:latin typeface="Calibri" pitchFamily="34" charset="0"/>
              </a:rPr>
              <a:t>Perlu </a:t>
            </a:r>
            <a:r>
              <a:rPr lang="id-ID" sz="2000" b="1" dirty="0" smtClean="0">
                <a:ln w="11430"/>
                <a:latin typeface="Calibri" pitchFamily="34" charset="0"/>
              </a:rPr>
              <a:t>usaha keras untuk meningkatkan produksi sapi dan daging dalam negeri. Peran IPTEK dalam peningkatan populasi dan mutu genetik ternak Indonesia untuk memenuhi kebutuhan daging nasional menjadi </a:t>
            </a:r>
            <a:r>
              <a:rPr lang="id-ID" sz="2000" b="1" dirty="0" smtClean="0">
                <a:ln w="11430"/>
                <a:latin typeface="Calibri" pitchFamily="34" charset="0"/>
              </a:rPr>
              <a:t>salah satu upaya yang  cukup </a:t>
            </a:r>
            <a:r>
              <a:rPr lang="id-ID" sz="2000" b="1" dirty="0" smtClean="0">
                <a:ln w="11430"/>
                <a:latin typeface="Calibri" pitchFamily="34" charset="0"/>
              </a:rPr>
              <a:t>strategis.</a:t>
            </a:r>
          </a:p>
          <a:p>
            <a:endParaRPr lang="id-ID" sz="2000" b="1" dirty="0" smtClean="0">
              <a:ln w="11430"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ooper Black" pitchFamily="18" charset="0"/>
              </a:rPr>
              <a:t>Saling</a:t>
            </a:r>
            <a:r>
              <a:rPr lang="en-US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oper Black" pitchFamily="18" charset="0"/>
              </a:rPr>
              <a:t>Ketergantungan</a:t>
            </a:r>
            <a:r>
              <a:rPr lang="en-US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oper Black" pitchFamily="18" charset="0"/>
              </a:rPr>
              <a:t>Kawasan</a:t>
            </a:r>
            <a:endParaRPr lang="en-US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991600" cy="609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6324600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latin typeface="AR BLANCA" pitchFamily="2" charset="0"/>
              </a:rPr>
              <a:t>Sumber : Dr. Ir. Didik Rudiono, MS</a:t>
            </a:r>
            <a:endParaRPr lang="id-ID" sz="1400" dirty="0"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8580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</a:t>
            </a:r>
            <a:r>
              <a:rPr lang="en-US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Pengembangan</a:t>
            </a:r>
            <a:r>
              <a:rPr lang="en-US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Kawasan</a:t>
            </a:r>
            <a:endParaRPr lang="en-US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5" t="2564" r="4237"/>
          <a:stretch>
            <a:fillRect/>
          </a:stretch>
        </p:blipFill>
        <p:spPr bwMode="auto">
          <a:xfrm>
            <a:off x="152400" y="1066800"/>
            <a:ext cx="85344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6474023"/>
            <a:ext cx="275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latin typeface="AR BLANCA" pitchFamily="2" charset="0"/>
              </a:rPr>
              <a:t>Sumber : Dr. Ir. Didik Rudiono, MS</a:t>
            </a:r>
            <a:endParaRPr lang="id-ID" sz="1400" dirty="0">
              <a:latin typeface="AR BLANCA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Populasi</a:t>
            </a:r>
            <a:r>
              <a:rPr lang="en-US" sz="28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Ternak</a:t>
            </a:r>
            <a:r>
              <a:rPr lang="en-US" sz="28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sz="28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Provinsi</a:t>
            </a:r>
            <a:r>
              <a:rPr lang="en-US" sz="28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Lampung (</a:t>
            </a:r>
            <a:r>
              <a:rPr lang="en-US" sz="2800" b="1" dirty="0" err="1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ekor</a:t>
            </a:r>
            <a:r>
              <a:rPr lang="en-US" sz="28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)</a:t>
            </a:r>
            <a:r>
              <a:rPr lang="id-ID" sz="28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id-ID" sz="32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id-ID" sz="3200" b="1" dirty="0" smtClean="0">
                <a:solidFill>
                  <a:schemeClr val="tx1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id-ID" sz="32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id-ID" sz="32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endParaRPr lang="id-ID" sz="3200" dirty="0"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152400" y="838200"/>
          <a:ext cx="8610600" cy="5410200"/>
        </p:xfrm>
        <a:graphic>
          <a:graphicData uri="http://schemas.openxmlformats.org/presentationml/2006/ole">
            <p:oleObj spid="_x0000_s105473" name="Worksheet" r:id="rId3" imgW="10126913" imgH="5044548" progId="Excel.Sheet.8">
              <p:embed/>
            </p:oleObj>
          </a:graphicData>
        </a:graphic>
      </p:graphicFrame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52400" y="6370023"/>
            <a:ext cx="4343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id-ID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Sumber :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Statistik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Peternakan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 Lampung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 201</a:t>
            </a:r>
            <a:r>
              <a:rPr kumimoji="0" lang="id-ID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52400" y="1295400"/>
          <a:ext cx="8677275" cy="4724400"/>
        </p:xfrm>
        <a:graphic>
          <a:graphicData uri="http://schemas.openxmlformats.org/presentationml/2006/ole">
            <p:oleObj spid="_x0000_s1025" name="Worksheet" r:id="rId3" imgW="4292452" imgH="4889675" progId="Excel.Shee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1524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Populasi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Ternak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Besar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  </a:t>
            </a:r>
            <a:r>
              <a:rPr lang="id-I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Di Provinsi Lampung 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Tahun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 201</a:t>
            </a:r>
            <a:r>
              <a:rPr lang="id-ID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4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 (</a:t>
            </a:r>
            <a:r>
              <a:rPr lang="en-US" sz="28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ekor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Cooper Black" pitchFamily="18" charset="0"/>
              </a:rPr>
              <a:t>)</a:t>
            </a:r>
            <a:endParaRPr lang="id-ID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Cooper Black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6370023"/>
            <a:ext cx="43434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id-ID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Sumber :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Statistik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Peternakan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 Lampung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Tahun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 201</a:t>
            </a:r>
            <a:r>
              <a:rPr kumimoji="0" lang="id-ID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MT" pitchFamily="66" charset="0"/>
                <a:ea typeface="Times New Roman" pitchFamily="18" charset="0"/>
                <a:cs typeface="Arial" pitchFamily="34" charset="0"/>
              </a:rPr>
              <a:t>5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152400"/>
            <a:ext cx="3810000" cy="121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0" dirty="0" smtClean="0">
                <a:solidFill>
                  <a:schemeClr val="tx1"/>
                </a:solidFill>
                <a:effectLst/>
                <a:latin typeface="Berlin Sans FB Demi" pitchFamily="34" charset="0"/>
              </a:rPr>
              <a:t> </a:t>
            </a:r>
            <a:br>
              <a:rPr lang="en-US" b="0" dirty="0" smtClean="0">
                <a:solidFill>
                  <a:schemeClr val="tx1"/>
                </a:solidFill>
                <a:effectLst/>
                <a:latin typeface="Berlin Sans FB Demi" pitchFamily="34" charset="0"/>
              </a:rPr>
            </a:br>
            <a:r>
              <a:rPr lang="id-ID" b="0" dirty="0" smtClean="0">
                <a:solidFill>
                  <a:schemeClr val="tx1"/>
                </a:solidFill>
                <a:effectLst/>
                <a:latin typeface="Berlin Sans FB Demi" pitchFamily="34" charset="0"/>
              </a:rPr>
              <a:t/>
            </a:r>
            <a:br>
              <a:rPr lang="id-ID" b="0" dirty="0" smtClean="0">
                <a:solidFill>
                  <a:schemeClr val="tx1"/>
                </a:solidFill>
                <a:effectLst/>
                <a:latin typeface="Berlin Sans FB Demi" pitchFamily="34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Berlin Sans FB Demi" pitchFamily="34" charset="0"/>
              </a:rPr>
              <a:t>“AYAM PROBIO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  <a:effectLst/>
                <a:latin typeface="Berlin Sans FB Demi" pitchFamily="34" charset="0"/>
              </a:rPr>
              <a:t>TIK</a:t>
            </a:r>
            <a:br>
              <a:rPr lang="id-ID" dirty="0" smtClean="0">
                <a:solidFill>
                  <a:schemeClr val="tx2">
                    <a:lumMod val="50000"/>
                  </a:schemeClr>
                </a:solidFill>
                <a:effectLst/>
                <a:latin typeface="Berlin Sans FB Demi" pitchFamily="34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Berlin Sans FB Demi" pitchFamily="34" charset="0"/>
              </a:rPr>
              <a:t>/AYAM HERBAL”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  <a:effectLst/>
                <a:latin typeface="Berlin Sans FB Demi" pitchFamily="34" charset="0"/>
              </a:rPr>
            </a:br>
            <a:r>
              <a:rPr lang="en-US" b="0" dirty="0" smtClean="0">
                <a:solidFill>
                  <a:schemeClr val="tx1"/>
                </a:solidFill>
                <a:effectLst/>
                <a:latin typeface="Berlin Sans FB Demi" pitchFamily="34" charset="0"/>
              </a:rPr>
              <a:t> </a:t>
            </a:r>
            <a:endParaRPr lang="en-US" b="0" dirty="0">
              <a:effectLst/>
              <a:latin typeface="Berlin Sans FB Demi" pitchFamily="34" charset="0"/>
            </a:endParaRPr>
          </a:p>
        </p:txBody>
      </p:sp>
      <p:pic>
        <p:nvPicPr>
          <p:cNvPr id="13314" name="Picture 2" descr="C:\Documents and Settings\All Users\Documents\My Pictures\Sample Pictures\ankay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44958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B105544-3637-47A0-BA21-662D7116DC36}" type="datetime1">
              <a:rPr lang="en-US" altLang="en-US" smtClean="0"/>
              <a:pPr>
                <a:defRPr/>
              </a:pPr>
              <a:t>11/19/2015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962400"/>
            <a:ext cx="7162800" cy="13716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ayam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 broiler yang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dipelihara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secara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“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organik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”</a:t>
            </a:r>
            <a:r>
              <a:rPr kumimoji="0" lang="id-ID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tanpa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menggunakan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b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</a:b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bahan-bahan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kimia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seperti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antibiotika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atau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obat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5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hewan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 yang lain</a:t>
            </a:r>
            <a:r>
              <a:rPr kumimoji="0" lang="id-ID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>,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tetapi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dipelihara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dengan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menggunakan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probiotik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dan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</a:t>
            </a:r>
            <a:r>
              <a:rPr kumimoji="0" lang="en-US" altLang="zh-CN" sz="32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jamujamuan</a:t>
            </a:r>
            <a:r>
              <a:rPr kumimoji="0" lang="en-US" altLang="zh-CN" sz="3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SimSun" pitchFamily="2" charset="-122"/>
                <a:cs typeface="+mj-cs"/>
              </a:rPr>
              <a:t> / herbal </a:t>
            </a:r>
            <a: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  <a:t/>
            </a:r>
            <a:br>
              <a:rPr kumimoji="0" lang="en-US" altLang="zh-CN" sz="3200" b="0" i="0" u="none" strike="noStrike" kern="1200" cap="small" spc="5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 CENA" pitchFamily="2" charset="0"/>
                <a:ea typeface="SimSun" charset="-122"/>
                <a:cs typeface="+mj-cs"/>
              </a:rPr>
            </a:br>
            <a:endParaRPr kumimoji="0" lang="en-US" sz="3200" b="0" i="0" u="none" strike="noStrike" kern="1200" cap="small" spc="5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 CENA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503238" y="1143000"/>
            <a:ext cx="8183562" cy="51816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Jumlah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 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Peternak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 : 29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Orang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微软雅黑"/>
              </a:rPr>
              <a:t/>
            </a:r>
            <a:br>
              <a:rPr lang="id-ID" sz="28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微软雅黑"/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Metro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                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 : 16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Orang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Lampung Tengah : 1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Orang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/>
            </a:r>
            <a:b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</a:b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Lampung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Timur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 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: 12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>Orang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  <a:t/>
            </a:r>
            <a:br>
              <a:rPr lang="id-ID" sz="2800" dirty="0" smtClean="0"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微软雅黑"/>
              </a:rPr>
            </a:br>
            <a:r>
              <a:rPr lang="id-ID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id-ID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Total </a:t>
            </a: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Populasi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 </a:t>
            </a:r>
            <a:r>
              <a:rPr lang="id-ID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    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: 28</a:t>
            </a:r>
            <a:r>
              <a:rPr lang="id-ID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.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900 </a:t>
            </a: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Ekor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</a:b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Populasi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terkecil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 : 500 </a:t>
            </a: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Ekor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</a:b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Populasi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terbesar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 : 2</a:t>
            </a:r>
            <a:r>
              <a:rPr lang="id-ID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.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000 </a:t>
            </a:r>
            <a:r>
              <a:rPr lang="en-US" sz="2800" b="0" dirty="0" err="1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Ekor</a:t>
            </a:r>
            <a:r>
              <a:rPr lang="en-US" sz="2800" b="0" dirty="0" smtClean="0">
                <a:solidFill>
                  <a:schemeClr val="tx1"/>
                </a:solidFill>
                <a:latin typeface="Calibri" pitchFamily="34" charset="0"/>
                <a:ea typeface="微软雅黑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  <a:latin typeface="Calibri" pitchFamily="34" charset="0"/>
                <a:ea typeface="微软雅黑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effectLst/>
                <a:latin typeface="Calibri" pitchFamily="34" charset="0"/>
                <a:ea typeface="微软雅黑"/>
              </a:rPr>
            </a:br>
            <a:endParaRPr lang="en-US" sz="2800" b="0" dirty="0" smtClean="0">
              <a:solidFill>
                <a:schemeClr val="tx1"/>
              </a:solidFill>
              <a:effectLst/>
              <a:latin typeface="Calibri" pitchFamily="34" charset="0"/>
              <a:ea typeface="微软雅黑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A6A73-41D8-49F0-B10F-A95B25EA68EE}" type="datetime1">
              <a:rPr lang="en-US" altLang="en-US" smtClean="0"/>
              <a:pPr>
                <a:defRPr/>
              </a:pPr>
              <a:t>11/19/2015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KONDISI SAAT INI </a:t>
            </a:r>
            <a:endParaRPr lang="id-I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5105400" cy="3810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SERAPAN PASAR(Per </a:t>
            </a:r>
            <a:r>
              <a:rPr lang="en-US" sz="3200" dirty="0" err="1" smtClean="0">
                <a:solidFill>
                  <a:schemeClr val="tx1"/>
                </a:solidFill>
                <a:latin typeface="AR CENA" pitchFamily="2" charset="0"/>
              </a:rPr>
              <a:t>Tahun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 2014)</a:t>
            </a:r>
            <a:r>
              <a:rPr lang="en-US" sz="1100" dirty="0" smtClean="0">
                <a:latin typeface="AR CENA" pitchFamily="2" charset="0"/>
              </a:rPr>
              <a:t/>
            </a:r>
            <a:br>
              <a:rPr lang="en-US" sz="1100" dirty="0" smtClean="0">
                <a:latin typeface="AR CENA" pitchFamily="2" charset="0"/>
              </a:rPr>
            </a:br>
            <a:r>
              <a:rPr lang="en-US" sz="1100" dirty="0" smtClean="0">
                <a:latin typeface="AR CENA" pitchFamily="2" charset="0"/>
              </a:rPr>
              <a:t> 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Jakarta</a:t>
            </a:r>
            <a:r>
              <a:rPr lang="id-ID" sz="3200" dirty="0" smtClean="0">
                <a:solidFill>
                  <a:schemeClr val="tx1"/>
                </a:solidFill>
                <a:latin typeface="AR CENA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Bandung, Surabaya, Bali 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:    15,000 </a:t>
            </a:r>
            <a:r>
              <a:rPr lang="en-US" sz="3200" dirty="0" err="1" smtClean="0">
                <a:solidFill>
                  <a:schemeClr val="tx1"/>
                </a:solidFill>
                <a:latin typeface="AR CENA" pitchFamily="2" charset="0"/>
              </a:rPr>
              <a:t>Ekor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id-ID" sz="3200" dirty="0" smtClean="0">
                <a:solidFill>
                  <a:schemeClr val="tx1"/>
                </a:solidFill>
                <a:latin typeface="AR CENA" pitchFamily="2" charset="0"/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  <a:latin typeface="AR CENA" pitchFamily="2" charset="0"/>
              </a:rPr>
              <a:t>Bulan</a:t>
            </a:r>
            <a:r>
              <a:rPr lang="en-US" sz="32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Bekasi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Tambun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:  500 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Ekor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Per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Metro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Bandar Lampung :  1,500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EKor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Per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Total :  17,000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Ekor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> Per </a:t>
            </a:r>
            <a:r>
              <a:rPr lang="en-US" sz="2800" dirty="0" err="1" smtClean="0">
                <a:solidFill>
                  <a:schemeClr val="tx1"/>
                </a:solidFill>
                <a:latin typeface="AR CENA" pitchFamily="2" charset="0"/>
              </a:rPr>
              <a:t>Bulan</a:t>
            </a:r>
            <a: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 CENA" pitchFamily="2" charset="0"/>
              </a:rPr>
            </a:br>
            <a:endParaRPr lang="en-US" sz="2800" dirty="0">
              <a:solidFill>
                <a:schemeClr val="tx1"/>
              </a:solidFill>
              <a:latin typeface="AR CENA" pitchFamily="2" charset="0"/>
            </a:endParaRPr>
          </a:p>
        </p:txBody>
      </p:sp>
      <p:pic>
        <p:nvPicPr>
          <p:cNvPr id="5" name="Picture 7" descr="F:\FOTO RPA\IMG00048-20150213-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733800"/>
            <a:ext cx="3048000" cy="281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FOTO RPA\IMG00085-20150213-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37338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F:\FOTO RPA\IMG00082-20150213-0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00400" y="3733800"/>
            <a:ext cx="2926186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57800" y="7620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1045</TotalTime>
  <Words>705</Words>
  <Application>Microsoft Office PowerPoint</Application>
  <PresentationFormat>On-screen Show (4:3)</PresentationFormat>
  <Paragraphs>209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Equity</vt:lpstr>
      <vt:lpstr>Opulent</vt:lpstr>
      <vt:lpstr>Verve</vt:lpstr>
      <vt:lpstr>Oriel</vt:lpstr>
      <vt:lpstr>Worksheet</vt:lpstr>
      <vt:lpstr>Slide 1</vt:lpstr>
      <vt:lpstr>LATAR BELAKANG</vt:lpstr>
      <vt:lpstr>Saling Ketergantungan Kawasan</vt:lpstr>
      <vt:lpstr>Strategi Pengembangan Kawasan</vt:lpstr>
      <vt:lpstr>Populasi Ternak di Provinsi Lampung (ekor)   </vt:lpstr>
      <vt:lpstr>Slide 6</vt:lpstr>
      <vt:lpstr>   “AYAM PROBIOTIK /AYAM HERBAL”  </vt:lpstr>
      <vt:lpstr>Jumlah Peternak  : 29 Orang Metro                   : 16 Orang Lampung Tengah : 1 Orang Lampung Timur   : 12 Orang  Total Populasi     : 28.900 Ekor Populasi terkecil : 500 Ekor Populasi terbesar : 2.000 Ekor.    </vt:lpstr>
      <vt:lpstr>SERAPAN PASAR(Per Tahun 2014)  Jakarta, Bandung, Surabaya, Bali :    15,000 Ekor /Bulan  Bekasi dan Tambun :  500  Ekor Per Bulan Metro dan Bandar Lampung :  1,500 EKor Per Bulan Total :  17,000 Ekor Per Bulan </vt:lpstr>
      <vt:lpstr> </vt:lpstr>
      <vt:lpstr>POPULASI KAMBING SABURAI</vt:lpstr>
      <vt:lpstr>TARGET CAPAIAN KINERJA PROGRAM</vt:lpstr>
      <vt:lpstr>Arah Kebijakan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BIDANG SAPRAS</dc:creator>
  <cp:lastModifiedBy>Toshiba</cp:lastModifiedBy>
  <cp:revision>220</cp:revision>
  <dcterms:created xsi:type="dcterms:W3CDTF">2006-08-16T00:00:00Z</dcterms:created>
  <dcterms:modified xsi:type="dcterms:W3CDTF">2015-11-19T01:53:20Z</dcterms:modified>
</cp:coreProperties>
</file>