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698" r:id="rId3"/>
    <p:sldId id="700" r:id="rId4"/>
    <p:sldId id="706" r:id="rId5"/>
    <p:sldId id="716" r:id="rId6"/>
    <p:sldId id="732" r:id="rId7"/>
    <p:sldId id="746" r:id="rId8"/>
    <p:sldId id="742" r:id="rId9"/>
    <p:sldId id="743" r:id="rId10"/>
    <p:sldId id="747" r:id="rId11"/>
    <p:sldId id="744" r:id="rId12"/>
    <p:sldId id="736" r:id="rId13"/>
    <p:sldId id="741" r:id="rId14"/>
    <p:sldId id="735" r:id="rId15"/>
    <p:sldId id="745" r:id="rId16"/>
    <p:sldId id="739" r:id="rId17"/>
    <p:sldId id="727" r:id="rId18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C14"/>
    <a:srgbClr val="EE5612"/>
    <a:srgbClr val="D6E329"/>
    <a:srgbClr val="C8D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4" autoAdjust="0"/>
  </p:normalViewPr>
  <p:slideViewPr>
    <p:cSldViewPr>
      <p:cViewPr>
        <p:scale>
          <a:sx n="66" d="100"/>
          <a:sy n="66" d="100"/>
        </p:scale>
        <p:origin x="-144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6693093575805E-3"/>
          <c:y val="0"/>
          <c:w val="0.69989794155534479"/>
          <c:h val="1"/>
        </c:manualLayout>
      </c:layout>
      <c:pie3DChart>
        <c:varyColors val="1"/>
        <c:ser>
          <c:idx val="0"/>
          <c:order val="0"/>
          <c:explosion val="33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31,44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23,49</a:t>
                    </a:r>
                    <a:r>
                      <a:rPr lang="id-ID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11,49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r>
                      <a:rPr lang="id-ID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Sheet1!$D$4:$D$7</c:f>
              <c:strCache>
                <c:ptCount val="4"/>
                <c:pt idx="0">
                  <c:v>Pertanian, Peternakan, Pemburuan dan Jasa Pertanian </c:v>
                </c:pt>
                <c:pt idx="1">
                  <c:v>Industri dan Pengolahan </c:v>
                </c:pt>
                <c:pt idx="2">
                  <c:v>Kontruksi </c:v>
                </c:pt>
                <c:pt idx="3">
                  <c:v>Perdagangan Besar dan Eceran, Reparasi Mobil dan Sepeda Motor </c:v>
                </c:pt>
              </c:strCache>
            </c:strRef>
          </c:cat>
          <c:val>
            <c:numRef>
              <c:f>Sheet1!$I$4:$I$7</c:f>
              <c:numCache>
                <c:formatCode>General</c:formatCode>
                <c:ptCount val="4"/>
                <c:pt idx="0">
                  <c:v>31.439999999999987</c:v>
                </c:pt>
                <c:pt idx="1">
                  <c:v>23.49</c:v>
                </c:pt>
                <c:pt idx="2">
                  <c:v>11.49</c:v>
                </c:pt>
                <c:pt idx="3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52519319435104"/>
          <c:y val="0.10364982994313343"/>
          <c:w val="0.26655077509335823"/>
          <c:h val="0.634636838639455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/>
          <a:lstStyle>
            <a:lvl1pPr algn="l">
              <a:defRPr sz="10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4" y="1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/>
          <a:lstStyle>
            <a:lvl1pPr algn="r">
              <a:defRPr sz="1000"/>
            </a:lvl1pPr>
          </a:lstStyle>
          <a:p>
            <a:fld id="{98B5575A-9386-413F-BEFF-6A3CD6225A9C}" type="datetimeFigureOut">
              <a:rPr lang="id-ID" smtClean="0"/>
              <a:pPr/>
              <a:t>11/07/2016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506" tIns="39752" rIns="79506" bIns="3975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61" y="4717481"/>
            <a:ext cx="5439355" cy="4469260"/>
          </a:xfrm>
          <a:prstGeom prst="rect">
            <a:avLst/>
          </a:prstGeom>
        </p:spPr>
        <p:txBody>
          <a:bodyPr vert="horz" lIns="79506" tIns="39752" rIns="79506" bIns="397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663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 anchor="b"/>
          <a:lstStyle>
            <a:lvl1pPr algn="l">
              <a:defRPr sz="10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4" y="9433663"/>
            <a:ext cx="2946065" cy="496440"/>
          </a:xfrm>
          <a:prstGeom prst="rect">
            <a:avLst/>
          </a:prstGeom>
        </p:spPr>
        <p:txBody>
          <a:bodyPr vert="horz" lIns="79506" tIns="39752" rIns="79506" bIns="39752" rtlCol="0" anchor="b"/>
          <a:lstStyle>
            <a:lvl1pPr algn="r">
              <a:defRPr sz="1000"/>
            </a:lvl1pPr>
          </a:lstStyle>
          <a:p>
            <a:fld id="{22E7793C-E685-4047-A742-F72EB4A253D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49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793C-E685-4047-A742-F72EB4A253D5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1A2-0A6C-4B11-942A-258C369734B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2F1A-185E-4986-A9C1-2093C3D4A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3" descr="IMG_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331640" cy="2060848"/>
          </a:xfrm>
          <a:prstGeom prst="rect">
            <a:avLst/>
          </a:prstGeom>
        </p:spPr>
      </p:pic>
      <p:pic>
        <p:nvPicPr>
          <p:cNvPr id="33" name="Picture 32" descr="IMG_0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2520280" cy="206084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0" y="6368752"/>
            <a:ext cx="9144000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19" descr="ws_28C0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53336"/>
            <a:ext cx="9144000" cy="393700"/>
          </a:xfrm>
          <a:prstGeom prst="rect">
            <a:avLst/>
          </a:prstGeom>
        </p:spPr>
      </p:pic>
      <p:pic>
        <p:nvPicPr>
          <p:cNvPr id="14" name="Picture 13" descr="Banner Branti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084168" cy="4149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5517232"/>
            <a:ext cx="651566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Model+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0"/>
            <a:ext cx="3059832" cy="41490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5536" y="4509120"/>
            <a:ext cx="80711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i="1" dirty="0" smtClean="0">
                <a:solidFill>
                  <a:schemeClr val="accent1">
                    <a:lumMod val="50000"/>
                  </a:schemeClr>
                </a:solidFill>
              </a:rPr>
              <a:t>SISTEM INOVASI DAERAH</a:t>
            </a:r>
          </a:p>
          <a:p>
            <a:r>
              <a:rPr lang="id-ID" sz="32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id-ID" sz="2400" b="1" i="1" dirty="0" smtClean="0">
                <a:solidFill>
                  <a:schemeClr val="accent1">
                    <a:lumMod val="50000"/>
                  </a:schemeClr>
                </a:solidFill>
              </a:rPr>
              <a:t>KABUPATEN LAMPUNG SELATAN 2015</a:t>
            </a:r>
            <a:endParaRPr lang="id-ID" sz="2400" i="1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2123728" y="5805264"/>
            <a:ext cx="6192688" cy="533400"/>
          </a:xfrm>
        </p:spPr>
        <p:txBody>
          <a:bodyPr>
            <a:normAutofit/>
          </a:bodyPr>
          <a:lstStyle/>
          <a:p>
            <a:pPr algn="r"/>
            <a:r>
              <a:rPr lang="id-ID" sz="2400" b="1" dirty="0" smtClean="0">
                <a:solidFill>
                  <a:schemeClr val="tx1"/>
                </a:solidFill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</a:rPr>
              <a:t>PEMERINTAH </a:t>
            </a:r>
            <a:r>
              <a:rPr lang="en-US" sz="1600" b="1" dirty="0" smtClean="0">
                <a:solidFill>
                  <a:schemeClr val="tx1"/>
                </a:solidFill>
              </a:rPr>
              <a:t>KABUPATEN LAMPUNG SELATAN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149080"/>
            <a:ext cx="9144000" cy="15659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4556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5"/>
          <p:cNvSpPr txBox="1">
            <a:spLocks/>
          </p:cNvSpPr>
          <p:nvPr/>
        </p:nvSpPr>
        <p:spPr bwMode="auto">
          <a:xfrm>
            <a:off x="785813" y="1571625"/>
            <a:ext cx="3357562" cy="42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PENYUSUNAN ROADMAP SIDa</a:t>
            </a:r>
          </a:p>
        </p:txBody>
      </p:sp>
      <p:sp>
        <p:nvSpPr>
          <p:cNvPr id="10245" name="Subtitle 5"/>
          <p:cNvSpPr txBox="1">
            <a:spLocks/>
          </p:cNvSpPr>
          <p:nvPr/>
        </p:nvSpPr>
        <p:spPr bwMode="auto">
          <a:xfrm>
            <a:off x="785813" y="2857500"/>
            <a:ext cx="3013075" cy="785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</a:pPr>
            <a:r>
              <a:rPr lang="id-ID" sz="2000" b="1" u="sng">
                <a:latin typeface="Aparajita" pitchFamily="34" charset="0"/>
                <a:cs typeface="Aparajita" pitchFamily="34" charset="0"/>
              </a:rPr>
              <a:t>Pembentukan jaringan SIDa </a:t>
            </a:r>
          </a:p>
          <a:p>
            <a:pPr marL="457200" indent="-457200" algn="ctr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TEMU BISNIS</a:t>
            </a:r>
          </a:p>
        </p:txBody>
      </p:sp>
      <p:sp>
        <p:nvSpPr>
          <p:cNvPr id="10246" name="Subtitle 5"/>
          <p:cNvSpPr txBox="1">
            <a:spLocks/>
          </p:cNvSpPr>
          <p:nvPr/>
        </p:nvSpPr>
        <p:spPr bwMode="auto">
          <a:xfrm>
            <a:off x="4429125" y="1428750"/>
            <a:ext cx="4143375" cy="1357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</a:pPr>
            <a:r>
              <a:rPr lang="id-ID" sz="2000" b="1" u="sng" dirty="0">
                <a:latin typeface="Aparajita" pitchFamily="34" charset="0"/>
                <a:cs typeface="Aparajita" pitchFamily="34" charset="0"/>
              </a:rPr>
              <a:t>Penggalian Produk SIDa </a:t>
            </a:r>
          </a:p>
          <a:p>
            <a:pPr marL="457200" indent="-457200" algn="ctr">
              <a:spcBef>
                <a:spcPct val="20000"/>
              </a:spcBef>
              <a:buFontTx/>
              <a:buAutoNum type="arabicPeriod"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Lomba Teknologi &amp; Inovasi Terapan</a:t>
            </a:r>
          </a:p>
          <a:p>
            <a:pPr marL="457200" indent="-457200" algn="ctr">
              <a:spcBef>
                <a:spcPct val="20000"/>
              </a:spcBef>
              <a:buFontTx/>
              <a:buAutoNum type="arabicPeriod"/>
            </a:pPr>
            <a:r>
              <a:rPr lang="id-ID" sz="2000" b="1" dirty="0" smtClean="0">
                <a:latin typeface="Aparajita" pitchFamily="34" charset="0"/>
                <a:cs typeface="Aparajita" pitchFamily="34" charset="0"/>
              </a:rPr>
              <a:t>Pemetaan dan Pendataan Produk Unggulan</a:t>
            </a:r>
            <a:endParaRPr lang="id-ID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4429125" y="3857625"/>
            <a:ext cx="4143375" cy="2071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000" b="1" u="sng" dirty="0">
                <a:latin typeface="Aparajita" pitchFamily="34" charset="0"/>
                <a:cs typeface="Aparajita" pitchFamily="34" charset="0"/>
              </a:rPr>
              <a:t>Pengembangan Produk SIDa 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Penyempurnaan kualitas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Uji  keamanan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Pengemasan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Pemasaran Produk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Hak Kekayaan Intelektual Produk 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14500" y="2143125"/>
            <a:ext cx="1285875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5857875" y="2928938"/>
            <a:ext cx="1285875" cy="8572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17" name="Straight Arrow Connector 16"/>
          <p:cNvCxnSpPr>
            <a:stCxn id="10244" idx="3"/>
          </p:cNvCxnSpPr>
          <p:nvPr/>
        </p:nvCxnSpPr>
        <p:spPr>
          <a:xfrm>
            <a:off x="4143375" y="178593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Subtitle 5"/>
          <p:cNvSpPr txBox="1">
            <a:spLocks/>
          </p:cNvSpPr>
          <p:nvPr/>
        </p:nvSpPr>
        <p:spPr bwMode="auto">
          <a:xfrm>
            <a:off x="571500" y="4500563"/>
            <a:ext cx="2928938" cy="42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2000" b="1">
                <a:latin typeface="Aparajita" pitchFamily="34" charset="0"/>
                <a:cs typeface="Aparajita" pitchFamily="34" charset="0"/>
              </a:rPr>
              <a:t>Pengembangan Produsen SIDa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643313" y="4071938"/>
            <a:ext cx="642937" cy="18573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" name="Subtitle 5"/>
          <p:cNvSpPr txBox="1">
            <a:spLocks/>
          </p:cNvSpPr>
          <p:nvPr/>
        </p:nvSpPr>
        <p:spPr>
          <a:xfrm>
            <a:off x="571500" y="5143500"/>
            <a:ext cx="2928938" cy="4286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000" b="1" dirty="0">
                <a:latin typeface="Aparajita" pitchFamily="34" charset="0"/>
                <a:cs typeface="Aparajita" pitchFamily="34" charset="0"/>
              </a:rPr>
              <a:t>Pengembangan Payung Hukum SIDa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PROGRAM KERJA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655638"/>
          </a:xfrm>
          <a:solidFill>
            <a:srgbClr val="00B050">
              <a:alpha val="6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RELEVANSI PRODUK UNGGULAN DALAM </a:t>
            </a:r>
            <a:r>
              <a:rPr lang="en-US" sz="2500" b="1" dirty="0" err="1" smtClean="0">
                <a:solidFill>
                  <a:schemeClr val="bg1"/>
                </a:solidFill>
                <a:latin typeface="+mn-lt"/>
              </a:rPr>
              <a:t>SIDa</a:t>
            </a:r>
            <a:r>
              <a:rPr lang="id-ID" sz="2500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id-ID" sz="2500" b="1" dirty="0" smtClean="0">
                <a:solidFill>
                  <a:schemeClr val="bg1"/>
                </a:solidFill>
                <a:latin typeface="+mn-lt"/>
              </a:rPr>
            </a:br>
            <a:r>
              <a:rPr lang="id-ID" sz="2500" b="1" dirty="0" smtClean="0">
                <a:solidFill>
                  <a:schemeClr val="bg1"/>
                </a:solidFill>
                <a:latin typeface="+mn-lt"/>
              </a:rPr>
              <a:t>PROVINSI LAMPUNG DAN SIDa LAMPUNG SELATAN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68960"/>
          </a:xfrm>
          <a:solidFill>
            <a:srgbClr val="002060">
              <a:alpha val="56000"/>
            </a:srgbClr>
          </a:solidFill>
        </p:spPr>
        <p:txBody>
          <a:bodyPr>
            <a:normAutofit/>
          </a:bodyPr>
          <a:lstStyle/>
          <a:p>
            <a:pPr lvl="0"/>
            <a:r>
              <a:rPr lang="id-ID" sz="1800" dirty="0" smtClean="0"/>
              <a:t>Kabupaten Mesuji</a:t>
            </a:r>
            <a:endParaRPr lang="en-US" sz="1800" dirty="0" smtClean="0"/>
          </a:p>
          <a:p>
            <a:pPr lvl="0"/>
            <a:r>
              <a:rPr lang="id-ID" sz="1800" dirty="0" smtClean="0"/>
              <a:t>Kabupaten Tulang Bawang Barat</a:t>
            </a:r>
            <a:endParaRPr lang="en-US" sz="1800" dirty="0" smtClean="0"/>
          </a:p>
          <a:p>
            <a:r>
              <a:rPr lang="id-ID" sz="1800" dirty="0" smtClean="0"/>
              <a:t>Kabupaten Way Kanan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Utara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Tengah</a:t>
            </a:r>
            <a:endParaRPr lang="en-US" sz="1800" dirty="0" smtClean="0"/>
          </a:p>
          <a:p>
            <a:pPr lvl="0"/>
            <a:r>
              <a:rPr lang="id-ID" sz="1800" dirty="0" smtClean="0"/>
              <a:t>Kota Metro</a:t>
            </a:r>
            <a:endParaRPr lang="en-US" sz="1800" dirty="0" smtClean="0"/>
          </a:p>
          <a:p>
            <a:pPr lvl="0"/>
            <a:r>
              <a:rPr lang="id-ID" sz="1800" dirty="0" smtClean="0"/>
              <a:t>Kabupaten Lampung Timur</a:t>
            </a:r>
            <a:endParaRPr lang="en-US" sz="1800" dirty="0" smtClean="0"/>
          </a:p>
          <a:p>
            <a:pPr lvl="0"/>
            <a:r>
              <a:rPr lang="id-ID" sz="1800" dirty="0" smtClean="0">
                <a:solidFill>
                  <a:srgbClr val="FF0000"/>
                </a:solidFill>
              </a:rPr>
              <a:t>Kabupaten Lampung Selatan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191000" cy="2980927"/>
          </a:xfrm>
          <a:solidFill>
            <a:srgbClr val="00B050">
              <a:alpha val="44000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kelapa sawit (59.320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susu kambing etawa (20 lt/hari)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karet (15.739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 (11.133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sapi (294.430 ekor)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ayam pr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biotik (30.000 ekor)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 (2.023 ton)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id-ID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kelapa (39.112 ton)</a:t>
            </a: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8144" y="4653136"/>
            <a:ext cx="26276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Sumber</a:t>
            </a:r>
            <a:r>
              <a:rPr kumimoji="0" lang="id-ID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BALITBANGNOVDA Provinsi Lampung 2015</a:t>
            </a:r>
            <a:endParaRPr kumimoji="0" lang="id-ID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POHON INDUSTRI KELAPA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irc_mi" descr="http://4.bp.blogspot.com/-kdCXcapQUf4/UE7s82V5WNI/AAAAAAAAABA/G7Kj7MGyIlg/s1600/turunan+kelapa+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PALAS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594928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SIDOMULYO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764704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KATIBUNG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42900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CANDIPURO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14908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PALAS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564904"/>
            <a:ext cx="2051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PENENGAHAN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28800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M. MATARAN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627620"/>
            <a:ext cx="1368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NATAR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Kelapa kopyor Kalianda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Kabupaten Lampung Selatan </a:t>
            </a:r>
            <a:r>
              <a:rPr lang="id-ID" dirty="0" smtClean="0"/>
              <a:t>sedang melakukan pengembangan Kelapa Kopyor Kalianda bekerja sama dengan IPB dan Balai Penelitian Palma Manado</a:t>
            </a:r>
            <a:endParaRPr lang="id-ID" dirty="0"/>
          </a:p>
        </p:txBody>
      </p:sp>
      <p:pic>
        <p:nvPicPr>
          <p:cNvPr id="1026" name="Picture 2" descr="D:\_DSC9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29309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86001" y="6627168"/>
            <a:ext cx="30716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Sumber: </a:t>
            </a:r>
            <a:r>
              <a:rPr kumimoji="0" lang="id-ID" sz="9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Dinas Perkebunan </a:t>
            </a:r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Kabupaten Lampung Selatan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6021288"/>
            <a:ext cx="785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tabLst>
                <a:tab pos="1489075" algn="l"/>
              </a:tabLst>
              <a:defRPr/>
            </a:pPr>
            <a:r>
              <a:rPr lang="id-ID" dirty="0" smtClean="0">
                <a:latin typeface="Arial" charset="0"/>
                <a:cs typeface="Arial" charset="0"/>
              </a:rPr>
              <a:t>Potensi Kelapa Dalam</a:t>
            </a: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id-ID" dirty="0" smtClean="0">
                <a:latin typeface="Arial" charset="0"/>
                <a:cs typeface="Arial" charset="0"/>
              </a:rPr>
              <a:t>: 34</a:t>
            </a:r>
            <a:r>
              <a:rPr lang="en-US" dirty="0" smtClean="0">
                <a:latin typeface="Arial" charset="0"/>
                <a:cs typeface="Arial" charset="0"/>
              </a:rPr>
              <a:t>,</a:t>
            </a:r>
            <a:r>
              <a:rPr lang="id-ID" dirty="0" smtClean="0">
                <a:latin typeface="Arial" charset="0"/>
                <a:cs typeface="Arial" charset="0"/>
              </a:rPr>
              <a:t>519 Ha</a:t>
            </a:r>
            <a:r>
              <a:rPr lang="en-US" dirty="0" smtClean="0">
                <a:latin typeface="Arial" charset="0"/>
                <a:cs typeface="Arial" charset="0"/>
              </a:rPr>
              <a:t> &amp;</a:t>
            </a:r>
            <a:r>
              <a:rPr lang="id-ID" dirty="0" smtClean="0">
                <a:latin typeface="Arial" charset="0"/>
                <a:cs typeface="Arial" charset="0"/>
              </a:rPr>
              <a:t> 39,720 ton</a:t>
            </a:r>
          </a:p>
          <a:p>
            <a:pPr marL="285750" indent="-285750">
              <a:buFontTx/>
              <a:buChar char="-"/>
              <a:tabLst>
                <a:tab pos="1489075" algn="l"/>
              </a:tabLst>
              <a:defRPr/>
            </a:pPr>
            <a:r>
              <a:rPr lang="id-ID" dirty="0" smtClean="0">
                <a:latin typeface="Arial" charset="0"/>
                <a:cs typeface="Arial" charset="0"/>
              </a:rPr>
              <a:t>Potensi Kelapa Kopyor (Puan) Desa Palembapang Kecamatan Kalianda</a:t>
            </a:r>
            <a:endParaRPr lang="id-ID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POHON INDUSTRI TERNAK SAPI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1928" t="21102" r="21361" b="6646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430741"/>
            <a:ext cx="2376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NATAR JT AGUNG CANDIPURO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551712" y="5877272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TANJUNG SARI DAN CANDIPURO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486525"/>
            <a:ext cx="21602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MERBAU MATARAM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517232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TANJUNG SARI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KEC. SIDOMULYO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WAGUB-L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3305944" cy="2376264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SAPI PO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KECAMATAN TANJUNG SARI MENJADI SENTRA PEMBIBITAN </a:t>
            </a:r>
          </a:p>
          <a:p>
            <a:pPr algn="just"/>
            <a:r>
              <a:rPr lang="id-ID" dirty="0" smtClean="0"/>
              <a:t>SAPI PERANAKAN ONGOLE (PO)</a:t>
            </a:r>
          </a:p>
          <a:p>
            <a:pPr algn="just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Bupati</a:t>
            </a:r>
            <a:r>
              <a:rPr lang="en-US" dirty="0" smtClean="0"/>
              <a:t> Lampung Selatan </a:t>
            </a:r>
            <a:r>
              <a:rPr lang="en-US" dirty="0" err="1" smtClean="0"/>
              <a:t>Nomor</a:t>
            </a:r>
            <a:r>
              <a:rPr lang="en-US" dirty="0" smtClean="0"/>
              <a:t>: B/54/III.10/HK/2011 </a:t>
            </a:r>
            <a:r>
              <a:rPr lang="en-US" dirty="0" err="1" smtClean="0"/>
              <a:t>tanggal</a:t>
            </a:r>
            <a:r>
              <a:rPr lang="en-US" dirty="0" smtClean="0"/>
              <a:t> 18 </a:t>
            </a:r>
            <a:r>
              <a:rPr lang="en-US" dirty="0" err="1" smtClean="0"/>
              <a:t>Februari</a:t>
            </a:r>
            <a:r>
              <a:rPr lang="en-US" dirty="0" smtClean="0"/>
              <a:t> 2011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5496" y="76470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SAPI PO ADALAH </a:t>
            </a:r>
            <a:r>
              <a:rPr lang="en-US" dirty="0" err="1" smtClean="0"/>
              <a:t>mengawinsilangkan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id-ID" dirty="0" smtClean="0"/>
              <a:t>Ongole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lahirlah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peranakan</a:t>
            </a:r>
            <a:r>
              <a:rPr lang="en-US" dirty="0" smtClean="0"/>
              <a:t> </a:t>
            </a:r>
            <a:r>
              <a:rPr lang="en-US" dirty="0" err="1" smtClean="0"/>
              <a:t>ongole</a:t>
            </a:r>
            <a:r>
              <a:rPr lang="en-US" dirty="0" smtClean="0"/>
              <a:t> (PO).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39552" y="351378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POPULASI SAPI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Lampung Selatan </a:t>
            </a:r>
            <a:r>
              <a:rPr lang="en-US" dirty="0" err="1" smtClean="0"/>
              <a:t>sebanyak</a:t>
            </a:r>
            <a:r>
              <a:rPr lang="en-US" dirty="0" smtClean="0"/>
              <a:t> 108.615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84.398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77,70%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Peranakan</a:t>
            </a:r>
            <a:r>
              <a:rPr lang="en-US" dirty="0" smtClean="0"/>
              <a:t> </a:t>
            </a:r>
            <a:r>
              <a:rPr lang="en-US" dirty="0" err="1" smtClean="0"/>
              <a:t>Ongole</a:t>
            </a:r>
            <a:r>
              <a:rPr lang="en-US" dirty="0" smtClean="0"/>
              <a:t> (PO)</a:t>
            </a:r>
            <a:r>
              <a:rPr lang="id-ID" dirty="0" smtClean="0"/>
              <a:t> </a:t>
            </a:r>
            <a:r>
              <a:rPr lang="id-ID" sz="1200" i="1" dirty="0" smtClean="0"/>
              <a:t>(sumber BPS Provinsi Lampung)</a:t>
            </a:r>
            <a:endParaRPr lang="id-ID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504056" y="4471952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u="sng" dirty="0" smtClean="0">
                <a:solidFill>
                  <a:srgbClr val="FF0000"/>
                </a:solidFill>
              </a:rPr>
              <a:t>TEHNIK PEMBIBITAN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 program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embrio</a:t>
            </a:r>
            <a:r>
              <a:rPr lang="en-US" dirty="0" smtClean="0"/>
              <a:t> transfer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memperbanyak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PO</a:t>
            </a:r>
            <a:r>
              <a:rPr lang="id-ID" dirty="0" smtClean="0"/>
              <a:t> (PETERNAK BISA MENGHASILKAN 200 EKOR PER TAHUN) dan saat ini di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Tanjungsari</a:t>
            </a:r>
            <a:r>
              <a:rPr lang="en-US" dirty="0" smtClean="0"/>
              <a:t>, </a:t>
            </a:r>
            <a:r>
              <a:rPr lang="en-US" dirty="0" err="1" smtClean="0"/>
              <a:t>Lamsel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20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pembibitan</a:t>
            </a:r>
            <a:r>
              <a:rPr lang="id-ID" dirty="0" smtClean="0"/>
              <a:t> dan akan terus di tingkatkan.</a:t>
            </a:r>
          </a:p>
          <a:p>
            <a:endParaRPr lang="id-ID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8712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SISKAPI </a:t>
            </a:r>
            <a:r>
              <a:rPr lang="id-ID" dirty="0" smtClean="0"/>
              <a:t>ADALAH SALAH SATU PROGRAM KABUPATEN LAMPUNG SELATAN YAITU SISTEM INTEGRASI KELAPA SAWIT DENGAN SAPI DI </a:t>
            </a:r>
            <a:r>
              <a:rPr lang="id-ID" u="sng" dirty="0" smtClean="0"/>
              <a:t>KECAMATAN CANDI PURO</a:t>
            </a:r>
          </a:p>
          <a:p>
            <a:endParaRPr lang="id-ID" dirty="0" smtClean="0"/>
          </a:p>
          <a:p>
            <a:r>
              <a:rPr lang="id-ID" dirty="0" smtClean="0"/>
              <a:t>PROGRAM INI MERUPAKAN PENGEMBANGAN USAHA AGRI BISNIS YANG BERTUJUAN UNTUK MENINGKATKAN PENDAPATAN PETANI SELAIN BUDIDAYA TANAMAN KELAPA SAWIT JUGA BUDAYA TERNAK SAPI</a:t>
            </a:r>
          </a:p>
          <a:p>
            <a:endParaRPr lang="id-ID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</a:rPr>
              <a:t>PENGEMBANGAN SISKAPI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40968"/>
            <a:ext cx="24482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PELEPAH DAUN KELAPA SAWIT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212976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KOTORAN SAPI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65313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MANFAAT SISKAPI :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PAKAN TERNAK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PUPUK ORGANIK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TENAGA KERJA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KONSUMSI DAGING</a:t>
            </a:r>
          </a:p>
          <a:p>
            <a:pPr marL="342900" indent="-342900">
              <a:buAutoNum type="arabicPeriod"/>
            </a:pPr>
            <a:r>
              <a:rPr lang="id-ID" dirty="0" smtClean="0"/>
              <a:t>SEBAGAI SUMBER BIOGAS</a:t>
            </a:r>
            <a:endParaRPr lang="id-ID" dirty="0"/>
          </a:p>
        </p:txBody>
      </p:sp>
      <p:pic>
        <p:nvPicPr>
          <p:cNvPr id="8" name="Picture 10" descr="http://bisnisukm.com/wp-content/uploads/2012/03/ternak-sapi-pot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627086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Right Arrow 8"/>
          <p:cNvSpPr/>
          <p:nvPr/>
        </p:nvSpPr>
        <p:spPr>
          <a:xfrm>
            <a:off x="2987824" y="3284984"/>
            <a:ext cx="21602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6012160" y="3284984"/>
            <a:ext cx="21602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7380312" y="3717032"/>
            <a:ext cx="288032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6300192" y="4221088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BIO GAS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144" y="1268760"/>
            <a:ext cx="2277856" cy="108012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9552" y="2348880"/>
            <a:ext cx="8604448" cy="1152128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spcAft>
                <a:spcPct val="0"/>
              </a:spcAft>
              <a:tabLst>
                <a:tab pos="269875" algn="l"/>
              </a:tabLst>
            </a:pPr>
            <a:r>
              <a:rPr lang="id-ID" b="1" cap="none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TERIMA KASIH</a:t>
            </a:r>
          </a:p>
        </p:txBody>
      </p:sp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483768" cy="864096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01008"/>
            <a:ext cx="2771800" cy="850671"/>
          </a:xfrm>
          <a:prstGeom prst="rect">
            <a:avLst/>
          </a:prstGeom>
        </p:spPr>
      </p:pic>
      <p:pic>
        <p:nvPicPr>
          <p:cNvPr id="7" name="Picture 6" descr="Pictur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84784"/>
            <a:ext cx="1765161" cy="864096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65104"/>
            <a:ext cx="261937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501008"/>
            <a:ext cx="1368152" cy="792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095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id-ID" sz="2400" b="1" i="1" u="sng" dirty="0" smtClean="0">
                <a:solidFill>
                  <a:srgbClr val="FF0000"/>
                </a:solidFill>
              </a:rPr>
              <a:t>GAMBARAN UMUM :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47667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id-ID" dirty="0" smtClean="0"/>
              <a:t> 2014</a:t>
            </a:r>
            <a:r>
              <a:rPr lang="en-US" dirty="0" smtClean="0"/>
              <a:t> : 1.</a:t>
            </a:r>
            <a:r>
              <a:rPr lang="id-ID" dirty="0" smtClean="0"/>
              <a:t>260</a:t>
            </a:r>
            <a:r>
              <a:rPr lang="en-US" dirty="0" smtClean="0"/>
              <a:t>.</a:t>
            </a:r>
            <a:r>
              <a:rPr lang="id-ID" dirty="0" smtClean="0"/>
              <a:t>135</a:t>
            </a:r>
            <a:r>
              <a:rPr lang="en-US" dirty="0" smtClean="0"/>
              <a:t>  </a:t>
            </a:r>
            <a:r>
              <a:rPr lang="en-US" dirty="0" err="1" smtClean="0"/>
              <a:t>jiwa</a:t>
            </a:r>
            <a:r>
              <a:rPr lang="id-ID" dirty="0" smtClean="0"/>
              <a:t> (DISDUKCAPIL)</a:t>
            </a:r>
            <a:endParaRPr lang="en-US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 </a:t>
            </a:r>
            <a:r>
              <a:rPr lang="id-ID" dirty="0" smtClean="0"/>
              <a:t>2.007,74 km</a:t>
            </a:r>
            <a:r>
              <a:rPr lang="id-ID" cap="small" baseline="30000" dirty="0" smtClean="0"/>
              <a:t>2</a:t>
            </a:r>
            <a:endParaRPr lang="en-US" cap="small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smtClean="0"/>
              <a:t>17 </a:t>
            </a:r>
            <a:r>
              <a:rPr lang="en-US" dirty="0" err="1" smtClean="0"/>
              <a:t>kecamatan</a:t>
            </a:r>
            <a:r>
              <a:rPr lang="en-US" dirty="0" smtClean="0"/>
              <a:t>, 2</a:t>
            </a:r>
            <a:r>
              <a:rPr lang="id-ID" dirty="0" smtClean="0"/>
              <a:t>56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kelurahan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>
                <a:solidFill>
                  <a:srgbClr val="000000"/>
                </a:solidFill>
              </a:rPr>
              <a:t>Terluas Kecamatan Natar 213,77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id-ID" baseline="30000" dirty="0" smtClean="0"/>
              <a:t> 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>
                <a:solidFill>
                  <a:srgbClr val="000000"/>
                </a:solidFill>
              </a:rPr>
              <a:t>Terkecil Kecamatan Way Panji 38,45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id-ID" baseline="30000" dirty="0" smtClean="0"/>
              <a:t> </a:t>
            </a:r>
            <a:endParaRPr lang="id-ID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000000"/>
                </a:solidFill>
              </a:rPr>
              <a:t>Panjang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Garis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Pantai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d-ID" dirty="0" smtClean="0">
                <a:solidFill>
                  <a:srgbClr val="000000"/>
                </a:solidFill>
              </a:rPr>
              <a:t>283</a:t>
            </a:r>
            <a:r>
              <a:rPr lang="en-US" dirty="0" smtClean="0">
                <a:solidFill>
                  <a:srgbClr val="000000"/>
                </a:solidFill>
              </a:rPr>
              <a:t> km</a:t>
            </a:r>
            <a:r>
              <a:rPr lang="id-ID" dirty="0" smtClean="0">
                <a:solidFill>
                  <a:srgbClr val="000000"/>
                </a:solidFill>
              </a:rPr>
              <a:t> </a:t>
            </a:r>
            <a:r>
              <a:rPr lang="id-ID" baseline="30000" dirty="0" smtClean="0">
                <a:solidFill>
                  <a:srgbClr val="000000"/>
                </a:solidFill>
              </a:rPr>
              <a:t>(RZWP-3-K)</a:t>
            </a:r>
            <a:endParaRPr lang="id-ID" baseline="30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id-ID" dirty="0" smtClean="0"/>
              <a:t>Laju Pertumbuhan Penduduk 2014</a:t>
            </a:r>
          </a:p>
          <a:p>
            <a:pPr marL="342900" indent="-342900"/>
            <a:r>
              <a:rPr lang="id-ID" dirty="0" smtClean="0"/>
              <a:t>       1,4 % per tahun </a:t>
            </a:r>
            <a:r>
              <a:rPr lang="id-ID" baseline="30000" dirty="0" smtClean="0"/>
              <a:t>(LSDA 2014)</a:t>
            </a:r>
          </a:p>
        </p:txBody>
      </p:sp>
    </p:spTree>
    <p:extLst>
      <p:ext uri="{BB962C8B-B14F-4D97-AF65-F5344CB8AC3E}">
        <p14:creationId xmlns:p14="http://schemas.microsoft.com/office/powerpoint/2010/main" val="2869199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J:\Bahan 30 Desember 2013\Foto Koleksi\Picture1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632" y="2492896"/>
            <a:ext cx="5248368" cy="43651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3002269"/>
            <a:ext cx="4499992" cy="2875003"/>
          </a:xfrm>
          <a:prstGeom prst="rect">
            <a:avLst/>
          </a:prstGeom>
          <a:noFill/>
        </p:spPr>
        <p:txBody>
          <a:bodyPr wrap="square" lIns="73518" tIns="36759" rIns="73518" bIns="36759">
            <a:spAutoFit/>
          </a:bodyPr>
          <a:lstStyle/>
          <a:p>
            <a:pPr>
              <a:defRPr/>
            </a:pPr>
            <a:endParaRPr lang="id-ID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ea typeface="Calibri" pitchFamily="34" charset="0"/>
                <a:cs typeface="Calibri" pitchFamily="34" charset="0"/>
              </a:rPr>
              <a:t>37 objek daerah tujuan wisata (ODTW)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/>
              <a:t>Terminal Agri Bisnis di Penengahan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/>
              <a:t>Kawasan strategis sebagai daerah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id-ID" dirty="0" smtClean="0"/>
              <a:t>Kota </a:t>
            </a:r>
            <a:r>
              <a:rPr lang="en-US" dirty="0" err="1" smtClean="0"/>
              <a:t>Provinsi</a:t>
            </a:r>
            <a:r>
              <a:rPr lang="en-US" dirty="0" smtClean="0"/>
              <a:t> Lampung</a:t>
            </a:r>
            <a:endParaRPr lang="id-ID" dirty="0" smtClean="0"/>
          </a:p>
          <a:p>
            <a:pPr>
              <a:defRPr/>
            </a:pPr>
            <a:endParaRPr lang="en-US" dirty="0"/>
          </a:p>
          <a:p>
            <a:pPr marL="342900" indent="-342900">
              <a:buFont typeface="Courier New" pitchFamily="49" charset="0"/>
              <a:buChar char="o"/>
              <a:defRPr/>
            </a:pPr>
            <a:endParaRPr lang="en-US" sz="1600" dirty="0" smtClean="0"/>
          </a:p>
          <a:p>
            <a:pPr>
              <a:defRPr/>
            </a:pPr>
            <a:endParaRPr lang="id-ID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id-ID" sz="1600" dirty="0"/>
          </a:p>
        </p:txBody>
      </p:sp>
      <p:sp>
        <p:nvSpPr>
          <p:cNvPr id="18" name="Rectangle 17"/>
          <p:cNvSpPr/>
          <p:nvPr/>
        </p:nvSpPr>
        <p:spPr>
          <a:xfrm>
            <a:off x="0" y="-58167"/>
            <a:ext cx="69482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POWER OF LAMPUNG SELATAN :</a:t>
            </a:r>
          </a:p>
          <a:p>
            <a:pPr marL="342900" indent="-342900">
              <a:defRPr/>
            </a:pP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Serambi</a:t>
            </a:r>
            <a:r>
              <a:rPr lang="en-US" dirty="0" smtClean="0"/>
              <a:t> Sumatera</a:t>
            </a:r>
            <a:r>
              <a:rPr lang="id-ID" dirty="0" smtClean="0"/>
              <a:t> </a:t>
            </a:r>
            <a:r>
              <a:rPr lang="id-ID" i="1" dirty="0" smtClean="0"/>
              <a:t>(Porch of Sumatera</a:t>
            </a:r>
            <a:r>
              <a:rPr lang="en-US" i="1" dirty="0" smtClean="0"/>
              <a:t>)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smtClean="0"/>
              <a:t>Daerah </a:t>
            </a:r>
            <a:r>
              <a:rPr lang="en-US" dirty="0" err="1" smtClean="0"/>
              <a:t>Penyangga</a:t>
            </a:r>
            <a:r>
              <a:rPr lang="en-US" dirty="0" smtClean="0"/>
              <a:t> (</a:t>
            </a:r>
            <a:r>
              <a:rPr lang="en-US" i="1" dirty="0" smtClean="0"/>
              <a:t>Hinterland</a:t>
            </a:r>
            <a:r>
              <a:rPr lang="en-US" dirty="0" smtClean="0"/>
              <a:t>) </a:t>
            </a:r>
            <a:r>
              <a:rPr lang="en-US" dirty="0" err="1" smtClean="0"/>
              <a:t>Pulau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Penyeberangan</a:t>
            </a:r>
            <a:r>
              <a:rPr lang="en-US" dirty="0" smtClean="0"/>
              <a:t> </a:t>
            </a:r>
            <a:r>
              <a:rPr lang="en-US" dirty="0" err="1" smtClean="0"/>
              <a:t>Bakauheni</a:t>
            </a:r>
            <a:r>
              <a:rPr lang="en-US" dirty="0" smtClean="0"/>
              <a:t> </a:t>
            </a:r>
            <a:endParaRPr lang="id-ID" dirty="0" smtClean="0"/>
          </a:p>
          <a:p>
            <a:pPr marL="342900" indent="-342900">
              <a:defRPr/>
            </a:pPr>
            <a:r>
              <a:rPr lang="id-ID" dirty="0" smtClean="0"/>
              <a:t>	</a:t>
            </a:r>
            <a:r>
              <a:rPr lang="en-US" dirty="0" smtClean="0"/>
              <a:t> (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tersibuk</a:t>
            </a:r>
            <a:r>
              <a:rPr lang="id-ID" dirty="0" smtClean="0"/>
              <a:t> di Indonesia</a:t>
            </a:r>
            <a:r>
              <a:rPr lang="en-US" dirty="0" smtClean="0"/>
              <a:t>)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Kawasan Industri Lampung (KAIL) di Kecamatan Tanjung Bintang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: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(Tengah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),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Bakauheni</a:t>
            </a:r>
            <a:r>
              <a:rPr lang="en-US" dirty="0" smtClean="0"/>
              <a:t>, </a:t>
            </a:r>
            <a:r>
              <a:rPr lang="en-US" dirty="0" err="1" smtClean="0"/>
              <a:t>Bandara</a:t>
            </a:r>
            <a:r>
              <a:rPr lang="en-US" dirty="0" smtClean="0"/>
              <a:t> </a:t>
            </a:r>
            <a:r>
              <a:rPr lang="en-US" dirty="0" err="1" smtClean="0"/>
              <a:t>Radin</a:t>
            </a:r>
            <a:r>
              <a:rPr lang="en-US" dirty="0" smtClean="0"/>
              <a:t> </a:t>
            </a:r>
            <a:r>
              <a:rPr lang="en-US" dirty="0" err="1" smtClean="0"/>
              <a:t>Inten</a:t>
            </a:r>
            <a:r>
              <a:rPr lang="en-US" dirty="0" smtClean="0"/>
              <a:t> II, </a:t>
            </a:r>
            <a:r>
              <a:rPr lang="id-ID" dirty="0" smtClean="0"/>
              <a:t>Rencana Pembangunan JALAN TOL SUMATERA </a:t>
            </a:r>
            <a:r>
              <a:rPr lang="en-US" dirty="0" err="1" smtClean="0"/>
              <a:t>dan</a:t>
            </a:r>
            <a:r>
              <a:rPr lang="en-US" dirty="0" smtClean="0"/>
              <a:t> PLTU </a:t>
            </a:r>
            <a:r>
              <a:rPr lang="en-US" dirty="0" err="1" smtClean="0"/>
              <a:t>Tarahan</a:t>
            </a:r>
            <a:endParaRPr lang="id-ID" dirty="0" smtClean="0"/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Penghasil Kelapa Dalam Terbesar di Provinsi Lampung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r>
              <a:rPr lang="id-ID" dirty="0" smtClean="0">
                <a:latin typeface="Calibri" pitchFamily="34" charset="0"/>
              </a:rPr>
              <a:t>Lumbung ternak Sapi Nasional</a:t>
            </a:r>
          </a:p>
          <a:p>
            <a:pPr marL="342900" indent="-342900">
              <a:buFont typeface="Courier New" pitchFamily="49" charset="0"/>
              <a:buChar char="o"/>
              <a:defRPr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676456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sz="2400" dirty="0" smtClean="0">
                <a:solidFill>
                  <a:srgbClr val="FF0000"/>
                </a:solidFill>
              </a:rPr>
              <a:t>Pertanian, Peternakan, Pemburuan dan Jasa Pertanian 31, 44 %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Industri dan Pengolahan 23,49 %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Kontruksi 11,49 %</a:t>
            </a:r>
          </a:p>
          <a:p>
            <a:pPr marL="514350" indent="-514350">
              <a:buAutoNum type="arabicPeriod"/>
            </a:pPr>
            <a:r>
              <a:rPr lang="id-ID" sz="2400" dirty="0" smtClean="0"/>
              <a:t>Perdagangan Besar dan Eceran, Reparasi Mobil dan Sepeda Motor 11,6 %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91680" y="3068960"/>
          <a:ext cx="6390456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800" b="1" dirty="0" smtClean="0">
                <a:solidFill>
                  <a:schemeClr val="bg1"/>
                </a:solidFill>
              </a:rPr>
              <a:t>4 SEKTOR PENYUMBANG TERBESAR PEREKONOMIAN KAB. LAMPUNG SELATAN TAHUN 2014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5344"/>
            <a:ext cx="50040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id-ID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(Sumber data : Badan Pusat Statistik Kabupaten Lampung Selatan</a:t>
            </a:r>
            <a:r>
              <a:rPr kumimoji="0" lang="id-ID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*</a:t>
            </a:r>
            <a:r>
              <a:rPr kumimoji="0" lang="id-ID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Tahun dasar 2010 </a:t>
            </a:r>
            <a:endParaRPr lang="id-ID" sz="9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908720"/>
          <a:ext cx="8820473" cy="5657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4056"/>
                <a:gridCol w="2613481"/>
                <a:gridCol w="2771145"/>
                <a:gridCol w="2931791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Kecamatan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Produk Unggulan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/>
                        <a:t>Dinas Penanggung Jawab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Natar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Industri Kecil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Dinsosnakertrans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Jati Agung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Perternakan Ayam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PU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Tanjung Bintang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Perikanan Darat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Lingkungan Hidup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Tanjung Sari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Ternak Sapi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Dinas Perternakan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Merbau Mataram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Kakao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Badan P4K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Way Sulan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Kripik Pisang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Dinas Koperindag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Katibung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Kakao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solidFill>
                            <a:schemeClr val="tx1"/>
                          </a:solidFill>
                        </a:rPr>
                        <a:t>Badan PP dan KB</a:t>
                      </a:r>
                      <a:endParaRPr lang="id-ID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Candipuro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Kelapa Sawit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Perkebunan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Sidomulyo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Jasa Perdagangan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Pasar dan Kebersihan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Penengahan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Blimbing Merah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Dinas Pertanian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Palas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Perikanan Darat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PMD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Sragi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Buah Naga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Kehutanan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Ketapang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Minapolitan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Perikanan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Bakauheni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Pariwisata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Perhubungan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Rajabasa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Pariwisata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Pertambangan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Way Panji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Papaya California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Badan Ketahanan Pangan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/>
                        <a:t>17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Kalianda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Pariwisata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/>
                        <a:t>Dinas Pariwisata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dirty="0" smtClean="0">
                <a:solidFill>
                  <a:schemeClr val="bg1"/>
                </a:solidFill>
              </a:rPr>
              <a:t>Program Unggulan kecamatan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dirty="0" smtClean="0">
                <a:solidFill>
                  <a:schemeClr val="bg1"/>
                </a:solidFill>
              </a:rPr>
              <a:t>SISTEM INOVASI DAERAH (sid</a:t>
            </a:r>
            <a:r>
              <a:rPr lang="id-ID" cap="none" dirty="0" smtClean="0">
                <a:solidFill>
                  <a:schemeClr val="bg1"/>
                </a:solidFill>
              </a:rPr>
              <a:t>a)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4000" u="sng" dirty="0" smtClean="0"/>
              <a:t>SIDa </a:t>
            </a:r>
          </a:p>
          <a:p>
            <a:pPr algn="just"/>
            <a:r>
              <a:rPr lang="id-ID" sz="2000" dirty="0" smtClean="0"/>
              <a:t>merupakan keseluruhan proses dalam suatu sistem untuk menumbuhkembangkan </a:t>
            </a:r>
            <a:r>
              <a:rPr lang="id-ID" sz="2000" dirty="0" smtClean="0">
                <a:solidFill>
                  <a:srgbClr val="FF0000"/>
                </a:solidFill>
              </a:rPr>
              <a:t>inovasi</a:t>
            </a:r>
            <a:r>
              <a:rPr lang="id-ID" sz="2000" dirty="0" smtClean="0"/>
              <a:t> yang dilakukan antara institusi pemerintah, lembaga kelitbangan, lembaga pendidikan, dunia usaha dan masyarakat.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128" y="299695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/>
              <a:t>Inovasi</a:t>
            </a:r>
            <a:r>
              <a:rPr lang="id-ID" sz="3200" dirty="0" smtClean="0"/>
              <a:t> :</a:t>
            </a:r>
            <a:r>
              <a:rPr lang="id-ID" dirty="0" smtClean="0"/>
              <a:t> Kreatifitas Pembaruan yang memberikan kemanfaatan nyata bisnis, ekonomi, sosial dan budaya.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14908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/>
              <a:t>Difusi Teknologi </a:t>
            </a:r>
            <a:r>
              <a:rPr lang="id-ID" sz="3200" dirty="0" smtClean="0"/>
              <a:t>:</a:t>
            </a:r>
            <a:r>
              <a:rPr lang="id-ID" dirty="0" smtClean="0"/>
              <a:t> Kegiatan adopsi dan penerapan hasil inovasi secara ekstensif oleh penemunya dan/atau pihak lain dengan tujuan meningkatkan daya guna.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00841"/>
              </p:ext>
            </p:extLst>
          </p:nvPr>
        </p:nvGraphicFramePr>
        <p:xfrm>
          <a:off x="395536" y="1124744"/>
          <a:ext cx="8429684" cy="5308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8628"/>
                <a:gridCol w="2009772"/>
                <a:gridCol w="1990756"/>
                <a:gridCol w="1928826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No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Kemenristek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Kemendagri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Gubernur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Walikota/Bupati</a:t>
                      </a:r>
                      <a:endParaRPr lang="id-ID" sz="1200" dirty="0"/>
                    </a:p>
                  </a:txBody>
                  <a:tcPr/>
                </a:tc>
              </a:tr>
              <a:tr h="66051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Menetapkan kebijakan teknis penguatan SIDa (road map, grand design dan action plan) ber</a:t>
                      </a:r>
                      <a:r>
                        <a:rPr lang="en-SG" sz="1200" dirty="0" err="1" smtClean="0"/>
                        <a:t>seka</a:t>
                      </a:r>
                      <a:r>
                        <a:rPr lang="id-ID" sz="1200" dirty="0" smtClean="0"/>
                        <a:t>la nasinal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Menetapkan kebijakan umum penguatan SIDa (road map, grand design dan action plan) berskala nasinal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Merumuskan kebijakan inovasi  (road map, grand design dan action plan) berskala provins</a:t>
                      </a:r>
                      <a:r>
                        <a:rPr lang="en-SG" sz="1200" dirty="0" err="1" smtClean="0"/>
                        <a:t>i</a:t>
                      </a:r>
                      <a:endParaRPr lang="id-ID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Merumuskan kebijakan inovasi (road map, grand design dan action plan) berskala kab/kota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676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penguatan SIDa secara nasional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pendampingan penguatan SIDa secara nasional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Menyusun program dan kegiatan penguatan SIDa dlm RPJMD dan RKPD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Menyusun program dan kegiatan penguatan SIDa dlm RPJMD dan RKPD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1874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Memfasilitasi</a:t>
                      </a:r>
                      <a:r>
                        <a:rPr lang="id-ID" sz="1200" baseline="0" dirty="0" smtClean="0"/>
                        <a:t> pendampingan teknis pengembangan IPTEK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Memfasilitasi pemda dalam pelaksanaan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Melaksanakan litbang, pengkajian, penerapan, perekayasaan, dan pengoperasian dlm rangka penguatan SIDa provinsi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Melaksanakan litbang, pengkajian, penerapan, perekayasaan, dan pengoperasian dlm rangka penguatan SIDa kab/kota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4.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Melakukan peningkatan kapasitas kelembagaan</a:t>
                      </a:r>
                      <a:r>
                        <a:rPr lang="id-ID" sz="1200" baseline="0" dirty="0" smtClean="0"/>
                        <a:t>, ketatalaksanaan, SDM, dan Sumber Daya lainnya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Melakukan pembinaan kelembagaan</a:t>
                      </a:r>
                      <a:r>
                        <a:rPr lang="id-ID" sz="1200" baseline="0" dirty="0" smtClean="0"/>
                        <a:t>, ketatalaksanaan, SDM, dan Sumber Daya lainnya</a:t>
                      </a:r>
                      <a:endParaRPr lang="id-ID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Melakukan kerjasama dgn pemda lainnya , menyiapkan SDM dan anggaran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Melakukan kerjasama dengan pemda kab/kota lainnya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Memberikan dukungan anggaran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Memberikan dukungan anggaran</a:t>
                      </a:r>
                    </a:p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Membina dan memfasilitasi pemda kab/kota dlm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Menyiapkan SDM, anggaran, sarana dan prasarana</a:t>
                      </a:r>
                      <a:r>
                        <a:rPr lang="id-ID" sz="1200" baseline="0" dirty="0" smtClean="0">
                          <a:solidFill>
                            <a:srgbClr val="FF0000"/>
                          </a:solidFill>
                        </a:rPr>
                        <a:t> lainnya</a:t>
                      </a:r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6.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Monitoring</a:t>
                      </a:r>
                      <a:r>
                        <a:rPr lang="id-ID" sz="1200" baseline="0" dirty="0" smtClean="0"/>
                        <a:t> </a:t>
                      </a:r>
                      <a:r>
                        <a:rPr lang="id-ID" sz="1200" dirty="0" smtClean="0"/>
                        <a:t>dan evaluasi</a:t>
                      </a:r>
                      <a:r>
                        <a:rPr lang="id-ID" sz="1200" baseline="0" dirty="0" smtClean="0"/>
                        <a:t> </a:t>
                      </a:r>
                      <a:r>
                        <a:rPr lang="id-ID" sz="1200" dirty="0" smtClean="0"/>
                        <a:t>program dan kegiatan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Monitoring, supervisi dan evaluasi program dan kegiatan pendampingan penguatan SIDa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/>
                        <a:t>Monitoring, supervisi dan evaluasi program dan kegiatan  SIDa di provinsi</a:t>
                      </a:r>
                    </a:p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solidFill>
                            <a:srgbClr val="FF0000"/>
                          </a:solidFill>
                        </a:rPr>
                        <a:t>Monitoring, supervisi dan evaluasi program dan kegiatan SIDa di kab/kota</a:t>
                      </a:r>
                    </a:p>
                    <a:p>
                      <a:endParaRPr lang="id-ID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TUGAS DAN TANGGUNG JAWAB BERSAMA DALAM SIDa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1758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</a:rPr>
              <a:t>Menyusun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Road Map</a:t>
            </a:r>
            <a:r>
              <a:rPr lang="en-US" dirty="0" smtClean="0">
                <a:solidFill>
                  <a:srgbClr val="FF0000"/>
                </a:solidFill>
              </a:rPr>
              <a:t> SIDA </a:t>
            </a:r>
            <a:r>
              <a:rPr lang="en-US" dirty="0" err="1" smtClean="0">
                <a:solidFill>
                  <a:srgbClr val="FF0000"/>
                </a:solidFill>
              </a:rPr>
              <a:t>Kabupaten</a:t>
            </a:r>
            <a:r>
              <a:rPr lang="en-US" dirty="0" smtClean="0">
                <a:solidFill>
                  <a:srgbClr val="FF0000"/>
                </a:solidFill>
              </a:rPr>
              <a:t> Lampung Selatan </a:t>
            </a:r>
            <a:r>
              <a:rPr lang="en-US" dirty="0" smtClean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konkret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,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SDM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(PENYIAPAN DATA DAN INFORMASI DAN PEMBENTUKAN JARINGAN SIDA)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581128"/>
            <a:ext cx="8388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Meningkatkan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kapasitas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kinerja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SDM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stake holder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refreshing course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pemagangan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pelatihan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SDM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pemuda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pemberian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insentif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implementasi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teknologi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Kredit Usaha Rakyat</a:t>
            </a:r>
            <a:r>
              <a:rPr lang="id-ID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5589240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Meningkatkan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jalinan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kerjasama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pertukaran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hubungan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sinergis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antar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stake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holder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memungkin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terjadinya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komunikasi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intensif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teknologi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STRATEGI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1330" t="30296" r="22696" b="20824"/>
          <a:stretch>
            <a:fillRect/>
          </a:stretch>
        </p:blipFill>
        <p:spPr bwMode="auto">
          <a:xfrm>
            <a:off x="251520" y="836712"/>
            <a:ext cx="8676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51920" y="2060848"/>
            <a:ext cx="1800200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BAGIAN DALAM RPJMD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B050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d-ID" cap="none" dirty="0" smtClean="0">
                <a:solidFill>
                  <a:schemeClr val="bg1"/>
                </a:solidFill>
              </a:rPr>
              <a:t>ARAH KEBIJAKAN SIDa LAMPUNG SELATAN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sesuai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dikembangkan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direplikasi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masyarakat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mempunyai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ungkit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perkembangan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inovasi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daerah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hilir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mungkin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diupayakan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berorientasi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(demand driven)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mampu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menghasilkan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nilai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tambah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added value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pendekatan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simultan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mengintegrasikan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segmen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prodtiksi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pemasaran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proses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berkelanjutan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(sustainable)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berwawasan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gender,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berkontribusi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menanggulangi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kemiskinan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komoditas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unggulan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endekatan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berkelanjutan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berwawasan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lingkungan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33706</TotalTime>
  <Words>1329</Words>
  <Application>Microsoft Office PowerPoint</Application>
  <PresentationFormat>On-screen Show (4:3)</PresentationFormat>
  <Paragraphs>242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RELEVANSI PRODUK UNGGULAN DALAM SIDa  PROVINSI LAMPUNG DAN SIDa LAMPUNG SELATAN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CAPAIAN PEMBANGUNAN DAERAH</dc:title>
  <dc:creator>Hadi</dc:creator>
  <cp:lastModifiedBy>MsAgus</cp:lastModifiedBy>
  <cp:revision>745</cp:revision>
  <dcterms:created xsi:type="dcterms:W3CDTF">2013-12-26T13:29:37Z</dcterms:created>
  <dcterms:modified xsi:type="dcterms:W3CDTF">2016-07-11T05:12:41Z</dcterms:modified>
</cp:coreProperties>
</file>